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66"/>
  </p:notesMasterIdLst>
  <p:sldIdLst>
    <p:sldId id="257" r:id="rId2"/>
    <p:sldId id="470" r:id="rId3"/>
    <p:sldId id="471" r:id="rId4"/>
    <p:sldId id="473" r:id="rId5"/>
    <p:sldId id="474" r:id="rId6"/>
    <p:sldId id="475" r:id="rId7"/>
    <p:sldId id="476" r:id="rId8"/>
    <p:sldId id="477" r:id="rId9"/>
    <p:sldId id="478" r:id="rId10"/>
    <p:sldId id="479" r:id="rId11"/>
    <p:sldId id="515" r:id="rId12"/>
    <p:sldId id="481" r:id="rId13"/>
    <p:sldId id="540" r:id="rId14"/>
    <p:sldId id="487" r:id="rId15"/>
    <p:sldId id="488" r:id="rId16"/>
    <p:sldId id="484" r:id="rId17"/>
    <p:sldId id="435" r:id="rId18"/>
    <p:sldId id="436" r:id="rId19"/>
    <p:sldId id="438" r:id="rId20"/>
    <p:sldId id="439" r:id="rId21"/>
    <p:sldId id="440" r:id="rId22"/>
    <p:sldId id="441" r:id="rId23"/>
    <p:sldId id="496" r:id="rId24"/>
    <p:sldId id="523" r:id="rId25"/>
    <p:sldId id="524" r:id="rId26"/>
    <p:sldId id="525" r:id="rId27"/>
    <p:sldId id="526" r:id="rId28"/>
    <p:sldId id="527" r:id="rId29"/>
    <p:sldId id="530" r:id="rId30"/>
    <p:sldId id="528" r:id="rId31"/>
    <p:sldId id="529" r:id="rId32"/>
    <p:sldId id="531" r:id="rId33"/>
    <p:sldId id="532" r:id="rId34"/>
    <p:sldId id="533" r:id="rId35"/>
    <p:sldId id="534" r:id="rId36"/>
    <p:sldId id="535" r:id="rId37"/>
    <p:sldId id="451" r:id="rId38"/>
    <p:sldId id="537" r:id="rId39"/>
    <p:sldId id="536" r:id="rId40"/>
    <p:sldId id="452" r:id="rId41"/>
    <p:sldId id="538" r:id="rId42"/>
    <p:sldId id="539" r:id="rId43"/>
    <p:sldId id="453" r:id="rId44"/>
    <p:sldId id="503" r:id="rId45"/>
    <p:sldId id="454" r:id="rId46"/>
    <p:sldId id="509" r:id="rId47"/>
    <p:sldId id="510" r:id="rId48"/>
    <p:sldId id="511" r:id="rId49"/>
    <p:sldId id="504" r:id="rId50"/>
    <p:sldId id="505" r:id="rId51"/>
    <p:sldId id="506" r:id="rId52"/>
    <p:sldId id="513" r:id="rId53"/>
    <p:sldId id="514" r:id="rId54"/>
    <p:sldId id="516" r:id="rId55"/>
    <p:sldId id="517" r:id="rId56"/>
    <p:sldId id="518" r:id="rId57"/>
    <p:sldId id="519" r:id="rId58"/>
    <p:sldId id="520" r:id="rId59"/>
    <p:sldId id="497" r:id="rId60"/>
    <p:sldId id="498" r:id="rId61"/>
    <p:sldId id="499" r:id="rId62"/>
    <p:sldId id="500" r:id="rId63"/>
    <p:sldId id="501" r:id="rId64"/>
    <p:sldId id="502" r:id="rId6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desimone\Desktop\grafici_presentazion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3.6215905755482045E-2"/>
          <c:y val="7.6239605855759632E-2"/>
          <c:w val="0.9577692480513692"/>
          <c:h val="0.60602091220634491"/>
        </c:manualLayout>
      </c:layout>
      <c:barChart>
        <c:barDir val="col"/>
        <c:grouping val="stacked"/>
        <c:ser>
          <c:idx val="1"/>
          <c:order val="0"/>
          <c:tx>
            <c:strRef>
              <c:f>Foglio3!$A$5</c:f>
              <c:strCache>
                <c:ptCount val="1"/>
                <c:pt idx="0">
                  <c:v>Quota del gap generata alle scuole medie</c:v>
                </c:pt>
              </c:strCache>
            </c:strRef>
          </c:tx>
          <c:cat>
            <c:multiLvlStrRef>
              <c:f>Foglio3!$B$2:$E$3</c:f>
              <c:multiLvlStrCache>
                <c:ptCount val="4"/>
                <c:lvl>
                  <c:pt idx="0">
                    <c:v>Genitori con diploma vs Genitori con licenza media o meno</c:v>
                  </c:pt>
                  <c:pt idx="1">
                    <c:v>Genitori con laurea o oltre  vs Genitori con licenza media o meno</c:v>
                  </c:pt>
                  <c:pt idx="2">
                    <c:v>Genitori con diploma vs Genitori con licenza media o meno</c:v>
                  </c:pt>
                  <c:pt idx="3">
                    <c:v>Genitori con laurea o oltre  vs Genitori con licenza media o meno</c:v>
                  </c:pt>
                </c:lvl>
                <c:lvl>
                  <c:pt idx="0">
                    <c:v>Matematica</c:v>
                  </c:pt>
                  <c:pt idx="2">
                    <c:v>Scienze</c:v>
                  </c:pt>
                </c:lvl>
              </c:multiLvlStrCache>
            </c:multiLvlStrRef>
          </c:cat>
          <c:val>
            <c:numRef>
              <c:f>Foglio3!$B$5:$E$5</c:f>
              <c:numCache>
                <c:formatCode>General</c:formatCode>
                <c:ptCount val="4"/>
                <c:pt idx="0">
                  <c:v>24.6</c:v>
                </c:pt>
                <c:pt idx="1">
                  <c:v>27.2</c:v>
                </c:pt>
                <c:pt idx="2">
                  <c:v>19</c:v>
                </c:pt>
                <c:pt idx="3">
                  <c:v>23.7</c:v>
                </c:pt>
              </c:numCache>
            </c:numRef>
          </c:val>
        </c:ser>
        <c:overlap val="100"/>
        <c:axId val="73064448"/>
        <c:axId val="73065984"/>
      </c:barChart>
      <c:catAx>
        <c:axId val="73064448"/>
        <c:scaling>
          <c:orientation val="minMax"/>
        </c:scaling>
        <c:axPos val="b"/>
        <c:tickLblPos val="nextTo"/>
        <c:crossAx val="73065984"/>
        <c:crosses val="autoZero"/>
        <c:auto val="1"/>
        <c:lblAlgn val="ctr"/>
        <c:lblOffset val="100"/>
      </c:catAx>
      <c:valAx>
        <c:axId val="73065984"/>
        <c:scaling>
          <c:orientation val="minMax"/>
        </c:scaling>
        <c:delete val="1"/>
        <c:axPos val="l"/>
        <c:numFmt formatCode="General" sourceLinked="1"/>
        <c:tickLblPos val="none"/>
        <c:crossAx val="73064448"/>
        <c:crosses val="autoZero"/>
        <c:crossBetween val="between"/>
      </c:valAx>
    </c:plotArea>
    <c:plotVisOnly val="1"/>
  </c:chart>
  <c:txPr>
    <a:bodyPr/>
    <a:lstStyle/>
    <a:p>
      <a:pPr>
        <a:defRPr sz="1600">
          <a:solidFill>
            <a:srgbClr val="002060"/>
          </a:solidFill>
        </a:defRPr>
      </a:pPr>
      <a:endParaRPr lang="it-IT"/>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style val="30"/>
  <c:chart>
    <c:title>
      <c:tx>
        <c:rich>
          <a:bodyPr/>
          <a:lstStyle/>
          <a:p>
            <a:pPr algn="ctr" rtl="0">
              <a:defRPr/>
            </a:pPr>
            <a:r>
              <a:rPr lang="it-IT"/>
              <a:t>18-24enni privi di diploma, fuori dai percorsi di istruzione </a:t>
            </a:r>
          </a:p>
          <a:p>
            <a:pPr algn="ctr" rtl="0">
              <a:defRPr/>
            </a:pPr>
            <a:r>
              <a:rPr lang="it-IT"/>
              <a:t>o formazione professionale (quota %)</a:t>
            </a:r>
          </a:p>
        </c:rich>
      </c:tx>
      <c:layout>
        <c:manualLayout>
          <c:xMode val="edge"/>
          <c:yMode val="edge"/>
          <c:x val="0.17411150880626144"/>
          <c:y val="6.1538030826084812E-2"/>
        </c:manualLayout>
      </c:layout>
      <c:spPr>
        <a:ln>
          <a:noFill/>
        </a:ln>
      </c:spPr>
    </c:title>
    <c:plotArea>
      <c:layout/>
      <c:barChart>
        <c:barDir val="col"/>
        <c:grouping val="clustered"/>
        <c:ser>
          <c:idx val="0"/>
          <c:order val="0"/>
          <c:tx>
            <c:strRef>
              <c:f>Foglio1!$B$1</c:f>
              <c:strCache>
                <c:ptCount val="1"/>
                <c:pt idx="0">
                  <c:v>18-24enni privi di diploma, fuori dai percorsi di istruzione o formazione professionale (quota %), 2008 </c:v>
                </c:pt>
              </c:strCache>
            </c:strRef>
          </c:tx>
          <c:spPr>
            <a:solidFill>
              <a:srgbClr val="7030A0"/>
            </a:solidFill>
            <a:scene3d>
              <a:camera prst="orthographicFront"/>
              <a:lightRig rig="threePt" dir="t">
                <a:rot lat="0" lon="0" rev="1200000"/>
              </a:lightRig>
            </a:scene3d>
            <a:sp3d>
              <a:bevelT w="63500" h="25400"/>
            </a:sp3d>
          </c:spPr>
          <c:dPt>
            <c:idx val="20"/>
            <c:spPr>
              <a:solidFill>
                <a:schemeClr val="accent5">
                  <a:lumMod val="75000"/>
                </a:schemeClr>
              </a:solidFill>
              <a:scene3d>
                <a:camera prst="orthographicFront"/>
                <a:lightRig rig="threePt" dir="t">
                  <a:rot lat="0" lon="0" rev="1200000"/>
                </a:lightRig>
              </a:scene3d>
              <a:sp3d>
                <a:bevelT w="63500" h="25400"/>
              </a:sp3d>
            </c:spPr>
          </c:dPt>
          <c:cat>
            <c:strRef>
              <c:f>Foglio1!$A$2:$A$24</c:f>
              <c:strCache>
                <c:ptCount val="23"/>
                <c:pt idx="0">
                  <c:v>Polonia</c:v>
                </c:pt>
                <c:pt idx="1">
                  <c:v>Slovenia</c:v>
                </c:pt>
                <c:pt idx="2">
                  <c:v>Repubblica Ceca</c:v>
                </c:pt>
                <c:pt idx="3">
                  <c:v>Finlandia</c:v>
                </c:pt>
                <c:pt idx="4">
                  <c:v>Austria</c:v>
                </c:pt>
                <c:pt idx="5">
                  <c:v>Svezia</c:v>
                </c:pt>
                <c:pt idx="6">
                  <c:v>Irlanda</c:v>
                </c:pt>
                <c:pt idx="7">
                  <c:v>Olanda</c:v>
                </c:pt>
                <c:pt idx="8">
                  <c:v>Danimarca</c:v>
                </c:pt>
                <c:pt idx="9">
                  <c:v>Ungheria</c:v>
                </c:pt>
                <c:pt idx="10">
                  <c:v>Germania</c:v>
                </c:pt>
                <c:pt idx="11">
                  <c:v>Francia</c:v>
                </c:pt>
                <c:pt idx="12">
                  <c:v>Belgio</c:v>
                </c:pt>
                <c:pt idx="13">
                  <c:v>Estonia</c:v>
                </c:pt>
                <c:pt idx="14">
                  <c:v>Bulgaria</c:v>
                </c:pt>
                <c:pt idx="15">
                  <c:v>Grecia</c:v>
                </c:pt>
                <c:pt idx="16">
                  <c:v>EU-27</c:v>
                </c:pt>
                <c:pt idx="17">
                  <c:v>Romania</c:v>
                </c:pt>
                <c:pt idx="18">
                  <c:v>Regno Unito</c:v>
                </c:pt>
                <c:pt idx="19">
                  <c:v>Norvegia</c:v>
                </c:pt>
                <c:pt idx="20">
                  <c:v>Italia</c:v>
                </c:pt>
                <c:pt idx="21">
                  <c:v>Spagna</c:v>
                </c:pt>
                <c:pt idx="22">
                  <c:v>Portogallo</c:v>
                </c:pt>
              </c:strCache>
            </c:strRef>
          </c:cat>
          <c:val>
            <c:numRef>
              <c:f>Foglio1!$B$2:$B$24</c:f>
              <c:numCache>
                <c:formatCode>General</c:formatCode>
                <c:ptCount val="23"/>
                <c:pt idx="0" formatCode="0.0">
                  <c:v>5</c:v>
                </c:pt>
                <c:pt idx="1">
                  <c:v>5.0999999999999996</c:v>
                </c:pt>
                <c:pt idx="2">
                  <c:v>5.6</c:v>
                </c:pt>
                <c:pt idx="3">
                  <c:v>9.8000000000000007</c:v>
                </c:pt>
                <c:pt idx="4">
                  <c:v>10.1</c:v>
                </c:pt>
                <c:pt idx="5">
                  <c:v>11.1</c:v>
                </c:pt>
                <c:pt idx="6">
                  <c:v>11.3</c:v>
                </c:pt>
                <c:pt idx="7">
                  <c:v>11.4</c:v>
                </c:pt>
                <c:pt idx="8">
                  <c:v>11.5</c:v>
                </c:pt>
                <c:pt idx="9">
                  <c:v>11.7</c:v>
                </c:pt>
                <c:pt idx="10">
                  <c:v>11.8</c:v>
                </c:pt>
                <c:pt idx="11">
                  <c:v>11.8</c:v>
                </c:pt>
                <c:pt idx="12">
                  <c:v>12</c:v>
                </c:pt>
                <c:pt idx="13">
                  <c:v>14</c:v>
                </c:pt>
                <c:pt idx="14">
                  <c:v>14.8</c:v>
                </c:pt>
                <c:pt idx="15">
                  <c:v>14.8</c:v>
                </c:pt>
                <c:pt idx="16">
                  <c:v>14.9</c:v>
                </c:pt>
                <c:pt idx="17">
                  <c:v>15.9</c:v>
                </c:pt>
                <c:pt idx="18">
                  <c:v>17</c:v>
                </c:pt>
                <c:pt idx="19">
                  <c:v>17</c:v>
                </c:pt>
                <c:pt idx="20">
                  <c:v>19.7</c:v>
                </c:pt>
                <c:pt idx="21">
                  <c:v>31.9</c:v>
                </c:pt>
                <c:pt idx="22">
                  <c:v>35.4</c:v>
                </c:pt>
              </c:numCache>
            </c:numRef>
          </c:val>
        </c:ser>
        <c:axId val="111796992"/>
        <c:axId val="111798528"/>
      </c:barChart>
      <c:catAx>
        <c:axId val="111796992"/>
        <c:scaling>
          <c:orientation val="minMax"/>
        </c:scaling>
        <c:axPos val="b"/>
        <c:numFmt formatCode="General" sourceLinked="1"/>
        <c:tickLblPos val="nextTo"/>
        <c:crossAx val="111798528"/>
        <c:crosses val="autoZero"/>
        <c:auto val="1"/>
        <c:lblAlgn val="ctr"/>
        <c:lblOffset val="100"/>
      </c:catAx>
      <c:valAx>
        <c:axId val="111798528"/>
        <c:scaling>
          <c:orientation val="minMax"/>
          <c:max val="40"/>
        </c:scaling>
        <c:axPos val="l"/>
        <c:numFmt formatCode="0" sourceLinked="0"/>
        <c:tickLblPos val="nextTo"/>
        <c:crossAx val="111796992"/>
        <c:crosses val="autoZero"/>
        <c:crossBetween val="between"/>
      </c:valAx>
    </c:plotArea>
    <c:plotVisOnly val="1"/>
  </c:chart>
  <c:txPr>
    <a:bodyPr/>
    <a:lstStyle/>
    <a:p>
      <a:pPr>
        <a:defRPr sz="1800">
          <a:solidFill>
            <a:srgbClr val="002060"/>
          </a:solidFill>
        </a:defRPr>
      </a:pPr>
      <a:endParaRPr lang="it-IT"/>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A326E-B1F4-48F6-9503-AA326038223D}" type="doc">
      <dgm:prSet loTypeId="urn:microsoft.com/office/officeart/2005/8/layout/chevron2" loCatId="process" qsTypeId="urn:microsoft.com/office/officeart/2005/8/quickstyle/3d2" qsCatId="3D" csTypeId="urn:microsoft.com/office/officeart/2005/8/colors/accent1_2#2" csCatId="accent1" phldr="1"/>
      <dgm:spPr/>
      <dgm:t>
        <a:bodyPr/>
        <a:lstStyle/>
        <a:p>
          <a:endParaRPr lang="it-IT"/>
        </a:p>
      </dgm:t>
    </dgm:pt>
    <dgm:pt modelId="{A22FB335-04A4-4D87-AA1E-7DCC478384B4}">
      <dgm:prSet phldrT="[Testo]" custT="1"/>
      <dgm:spPr>
        <a:solidFill>
          <a:schemeClr val="accent3">
            <a:lumMod val="75000"/>
          </a:schemeClr>
        </a:solidFill>
        <a:ln w="38100">
          <a:solidFill>
            <a:srgbClr val="FF6600"/>
          </a:solidFill>
        </a:ln>
        <a:effectLst>
          <a:innerShdw blurRad="63500" dist="50800" dir="2700000">
            <a:prstClr val="black">
              <a:alpha val="50000"/>
            </a:prstClr>
          </a:innerShdw>
        </a:effectLst>
      </dgm:spPr>
      <dgm:t>
        <a:bodyPr/>
        <a:lstStyle/>
        <a:p>
          <a:pPr>
            <a:lnSpc>
              <a:spcPts val="1800"/>
            </a:lnSpc>
            <a:spcAft>
              <a:spcPct val="35000"/>
            </a:spcAft>
          </a:pPr>
          <a:endParaRPr lang="it-IT" sz="1400" b="1" dirty="0" smtClean="0">
            <a:solidFill>
              <a:srgbClr val="0033CC"/>
            </a:solidFill>
          </a:endParaRPr>
        </a:p>
        <a:p>
          <a:pPr>
            <a:lnSpc>
              <a:spcPts val="1200"/>
            </a:lnSpc>
            <a:spcAft>
              <a:spcPts val="0"/>
            </a:spcAft>
          </a:pPr>
          <a:r>
            <a:rPr lang="it-IT" sz="1600" b="1" dirty="0" smtClean="0">
              <a:solidFill>
                <a:srgbClr val="0033CC"/>
              </a:solidFill>
              <a:effectLst>
                <a:outerShdw blurRad="50800" dist="50800" dir="5400000" algn="ctr" rotWithShape="0">
                  <a:schemeClr val="bg1">
                    <a:lumMod val="50000"/>
                  </a:schemeClr>
                </a:outerShdw>
              </a:effectLst>
            </a:rPr>
            <a:t>2012-13</a:t>
          </a:r>
          <a:endParaRPr lang="it-IT" sz="1600" b="1" dirty="0">
            <a:solidFill>
              <a:srgbClr val="0033CC"/>
            </a:solidFill>
            <a:effectLst>
              <a:outerShdw blurRad="50800" dist="50800" dir="5400000" algn="ctr" rotWithShape="0">
                <a:schemeClr val="bg1">
                  <a:lumMod val="50000"/>
                </a:schemeClr>
              </a:outerShdw>
            </a:effectLst>
          </a:endParaRPr>
        </a:p>
      </dgm:t>
    </dgm:pt>
    <dgm:pt modelId="{0BAE902C-CF41-4808-AB2A-221600DD1B39}" type="parTrans" cxnId="{D453006D-E521-425A-BD10-1773D82D2524}">
      <dgm:prSet/>
      <dgm:spPr/>
      <dgm:t>
        <a:bodyPr/>
        <a:lstStyle/>
        <a:p>
          <a:endParaRPr lang="it-IT"/>
        </a:p>
      </dgm:t>
    </dgm:pt>
    <dgm:pt modelId="{D75FF47C-B670-4D1D-9078-6D90C448BF6D}" type="sibTrans" cxnId="{D453006D-E521-425A-BD10-1773D82D2524}">
      <dgm:prSet/>
      <dgm:spPr/>
      <dgm:t>
        <a:bodyPr/>
        <a:lstStyle/>
        <a:p>
          <a:endParaRPr lang="it-IT"/>
        </a:p>
      </dgm:t>
    </dgm:pt>
    <dgm:pt modelId="{A2DBD095-72EF-4FEF-B278-3AEEC08CCFF0}">
      <dgm:prSet phldrT="[Testo]" custT="1"/>
      <dgm:spPr>
        <a:ln>
          <a:solidFill>
            <a:srgbClr val="FF6600"/>
          </a:solidFill>
        </a:ln>
      </dgm:spPr>
      <dgm:t>
        <a:bodyPr/>
        <a:lstStyle/>
        <a:p>
          <a:pPr algn="just"/>
          <a:r>
            <a:rPr lang="it-IT" sz="1650" b="1" dirty="0" smtClean="0">
              <a:solidFill>
                <a:srgbClr val="0033CC"/>
              </a:solidFill>
              <a:effectLst/>
            </a:rPr>
            <a:t>Calcolo del valore aggiunto contestuale a partire dalle prove standardizzate di comprensione testo e di matematica di III media, a cura dell’Invalsi</a:t>
          </a:r>
          <a:endParaRPr lang="it-IT" sz="1650" b="1" dirty="0">
            <a:solidFill>
              <a:srgbClr val="0033CC"/>
            </a:solidFill>
            <a:effectLst/>
          </a:endParaRPr>
        </a:p>
      </dgm:t>
    </dgm:pt>
    <dgm:pt modelId="{58CCB823-54B9-4C7B-A6E7-B54D7A5993B7}" type="parTrans" cxnId="{4187F6BD-01F4-4EC7-8DA8-E0CF934C8077}">
      <dgm:prSet/>
      <dgm:spPr/>
      <dgm:t>
        <a:bodyPr/>
        <a:lstStyle/>
        <a:p>
          <a:endParaRPr lang="it-IT"/>
        </a:p>
      </dgm:t>
    </dgm:pt>
    <dgm:pt modelId="{EA134C1F-F31D-40C4-A4BD-E372571054A9}" type="sibTrans" cxnId="{4187F6BD-01F4-4EC7-8DA8-E0CF934C8077}">
      <dgm:prSet/>
      <dgm:spPr/>
      <dgm:t>
        <a:bodyPr/>
        <a:lstStyle/>
        <a:p>
          <a:endParaRPr lang="it-IT"/>
        </a:p>
      </dgm:t>
    </dgm:pt>
    <dgm:pt modelId="{60C3B5D9-AB2E-4817-90F9-F349B746EF95}">
      <dgm:prSet phldrT="[Testo]" custT="1"/>
      <dgm:spPr>
        <a:solidFill>
          <a:schemeClr val="tx1"/>
        </a:solidFill>
        <a:ln w="38100">
          <a:solidFill>
            <a:srgbClr val="FF6600"/>
          </a:solidFill>
        </a:ln>
        <a:effectLst>
          <a:innerShdw blurRad="63500" dist="50800" dir="2700000">
            <a:prstClr val="black">
              <a:alpha val="50000"/>
            </a:prstClr>
          </a:innerShdw>
        </a:effectLst>
      </dgm:spPr>
      <dgm:t>
        <a:bodyPr/>
        <a:lstStyle/>
        <a:p>
          <a:pPr>
            <a:lnSpc>
              <a:spcPts val="1200"/>
            </a:lnSpc>
          </a:pPr>
          <a:endParaRPr lang="it-IT" sz="800" b="1" baseline="0" dirty="0" smtClean="0">
            <a:solidFill>
              <a:srgbClr val="0033CC"/>
            </a:solidFill>
          </a:endParaRPr>
        </a:p>
        <a:p>
          <a:pPr>
            <a:lnSpc>
              <a:spcPts val="1200"/>
            </a:lnSpc>
          </a:pPr>
          <a:r>
            <a:rPr lang="it-IT" sz="1600" b="1" baseline="0" dirty="0" smtClean="0">
              <a:solidFill>
                <a:srgbClr val="0033CC"/>
              </a:solidFill>
              <a:effectLst>
                <a:outerShdw blurRad="50800" dist="50800" dir="5400000" algn="ctr" rotWithShape="0">
                  <a:schemeClr val="bg1">
                    <a:lumMod val="50000"/>
                  </a:schemeClr>
                </a:outerShdw>
              </a:effectLst>
            </a:rPr>
            <a:t>2010-11</a:t>
          </a:r>
          <a:endParaRPr lang="it-IT" sz="1600" b="1" baseline="0" dirty="0">
            <a:solidFill>
              <a:srgbClr val="0033CC"/>
            </a:solidFill>
            <a:effectLst>
              <a:outerShdw blurRad="50800" dist="50800" dir="5400000" algn="ctr" rotWithShape="0">
                <a:schemeClr val="bg1">
                  <a:lumMod val="50000"/>
                </a:schemeClr>
              </a:outerShdw>
            </a:effectLst>
          </a:endParaRPr>
        </a:p>
      </dgm:t>
    </dgm:pt>
    <dgm:pt modelId="{EEEE68E9-88BA-48E0-A03A-0D78C508D594}" type="parTrans" cxnId="{CA6226EB-4429-41C6-BB68-3CF6484E1B3D}">
      <dgm:prSet/>
      <dgm:spPr/>
      <dgm:t>
        <a:bodyPr/>
        <a:lstStyle/>
        <a:p>
          <a:endParaRPr lang="it-IT"/>
        </a:p>
      </dgm:t>
    </dgm:pt>
    <dgm:pt modelId="{8B305A26-EF47-42C0-9AC5-D0D995862BFB}" type="sibTrans" cxnId="{CA6226EB-4429-41C6-BB68-3CF6484E1B3D}">
      <dgm:prSet/>
      <dgm:spPr/>
      <dgm:t>
        <a:bodyPr/>
        <a:lstStyle/>
        <a:p>
          <a:endParaRPr lang="it-IT"/>
        </a:p>
      </dgm:t>
    </dgm:pt>
    <dgm:pt modelId="{7FB6B442-D637-42EE-81B6-3B57D1554095}">
      <dgm:prSet phldrT="[Testo]" custT="1"/>
      <dgm:spPr>
        <a:ln>
          <a:solidFill>
            <a:srgbClr val="FF6600"/>
          </a:solidFill>
        </a:ln>
      </dgm:spPr>
      <dgm:t>
        <a:bodyPr/>
        <a:lstStyle/>
        <a:p>
          <a:pPr algn="just"/>
          <a:r>
            <a:rPr lang="it-IT" sz="1650" b="1" dirty="0" smtClean="0">
              <a:solidFill>
                <a:srgbClr val="0033CC"/>
              </a:solidFill>
              <a:effectLst/>
            </a:rPr>
            <a:t>Calcolo del valore aggiunto contestuale a partire dalle prove standardizzate di comprensione testo e di matematica in I media, a cura dell’Invalsi</a:t>
          </a:r>
          <a:endParaRPr lang="it-IT" sz="1650" b="1" dirty="0">
            <a:solidFill>
              <a:srgbClr val="0033CC"/>
            </a:solidFill>
            <a:effectLst/>
          </a:endParaRPr>
        </a:p>
      </dgm:t>
    </dgm:pt>
    <dgm:pt modelId="{343848EE-1022-4374-905B-CCC0BC7308D5}" type="parTrans" cxnId="{5E7B65BE-1DC7-47D1-9A1B-E6DD53550801}">
      <dgm:prSet/>
      <dgm:spPr/>
      <dgm:t>
        <a:bodyPr/>
        <a:lstStyle/>
        <a:p>
          <a:endParaRPr lang="it-IT"/>
        </a:p>
      </dgm:t>
    </dgm:pt>
    <dgm:pt modelId="{C504620A-2949-4ABD-9010-BE1B681B573D}" type="sibTrans" cxnId="{5E7B65BE-1DC7-47D1-9A1B-E6DD53550801}">
      <dgm:prSet/>
      <dgm:spPr/>
      <dgm:t>
        <a:bodyPr/>
        <a:lstStyle/>
        <a:p>
          <a:endParaRPr lang="it-IT"/>
        </a:p>
      </dgm:t>
    </dgm:pt>
    <dgm:pt modelId="{30FA7931-76F7-4C02-9AB8-9D98607DAA88}">
      <dgm:prSet phldrT="[Testo]" custT="1"/>
      <dgm:spPr>
        <a:solidFill>
          <a:schemeClr val="accent2">
            <a:lumMod val="20000"/>
            <a:lumOff val="80000"/>
          </a:schemeClr>
        </a:solidFill>
        <a:ln w="31750">
          <a:solidFill>
            <a:srgbClr val="FF6600"/>
          </a:solidFill>
        </a:ln>
        <a:effectLst>
          <a:innerShdw blurRad="63500" dist="50800" dir="2700000">
            <a:prstClr val="black">
              <a:alpha val="50000"/>
            </a:prstClr>
          </a:innerShdw>
        </a:effectLst>
      </dgm:spPr>
      <dgm:t>
        <a:bodyPr/>
        <a:lstStyle/>
        <a:p>
          <a:pPr>
            <a:lnSpc>
              <a:spcPts val="1800"/>
            </a:lnSpc>
          </a:pPr>
          <a:endParaRPr lang="it-IT" sz="1400" b="1" dirty="0" smtClean="0">
            <a:solidFill>
              <a:srgbClr val="0033CC"/>
            </a:solidFill>
          </a:endParaRPr>
        </a:p>
        <a:p>
          <a:pPr>
            <a:lnSpc>
              <a:spcPts val="1200"/>
            </a:lnSpc>
          </a:pPr>
          <a:r>
            <a:rPr lang="it-IT" sz="1600" b="1" dirty="0" smtClean="0">
              <a:solidFill>
                <a:srgbClr val="0033CC"/>
              </a:solidFill>
              <a:effectLst>
                <a:outerShdw blurRad="50800" dist="50800" dir="5400000" algn="ctr" rotWithShape="0">
                  <a:schemeClr val="bg1">
                    <a:lumMod val="50000"/>
                  </a:schemeClr>
                </a:outerShdw>
              </a:effectLst>
            </a:rPr>
            <a:t>2011-12</a:t>
          </a:r>
          <a:endParaRPr lang="it-IT" sz="1600" b="1" dirty="0">
            <a:solidFill>
              <a:srgbClr val="0033CC"/>
            </a:solidFill>
            <a:effectLst>
              <a:outerShdw blurRad="50800" dist="50800" dir="5400000" algn="ctr" rotWithShape="0">
                <a:schemeClr val="bg1">
                  <a:lumMod val="50000"/>
                </a:schemeClr>
              </a:outerShdw>
            </a:effectLst>
          </a:endParaRPr>
        </a:p>
      </dgm:t>
    </dgm:pt>
    <dgm:pt modelId="{396CCF57-676C-4D7B-BA9E-EF7AB73F06E6}" type="parTrans" cxnId="{1AD70283-1701-4C8A-9541-004019CAA17B}">
      <dgm:prSet/>
      <dgm:spPr/>
      <dgm:t>
        <a:bodyPr/>
        <a:lstStyle/>
        <a:p>
          <a:endParaRPr lang="it-IT"/>
        </a:p>
      </dgm:t>
    </dgm:pt>
    <dgm:pt modelId="{8B8DA03F-7AC4-4316-B5D9-E43628C1BEC3}" type="sibTrans" cxnId="{1AD70283-1701-4C8A-9541-004019CAA17B}">
      <dgm:prSet/>
      <dgm:spPr/>
      <dgm:t>
        <a:bodyPr/>
        <a:lstStyle/>
        <a:p>
          <a:endParaRPr lang="it-IT"/>
        </a:p>
      </dgm:t>
    </dgm:pt>
    <dgm:pt modelId="{739E875E-C8A2-4732-BE34-AF3BD0247143}">
      <dgm:prSet custT="1"/>
      <dgm:spPr>
        <a:ln>
          <a:solidFill>
            <a:srgbClr val="FF6600"/>
          </a:solidFill>
        </a:ln>
      </dgm:spPr>
      <dgm:t>
        <a:bodyPr anchor="t"/>
        <a:lstStyle/>
        <a:p>
          <a:pPr algn="just"/>
          <a:r>
            <a:rPr lang="it-IT" sz="1650" b="1" dirty="0" smtClean="0">
              <a:solidFill>
                <a:srgbClr val="0033CC"/>
              </a:solidFill>
              <a:effectLst/>
            </a:rPr>
            <a:t>Report sulle scuole da parte dei team di osservatori</a:t>
          </a:r>
          <a:endParaRPr lang="it-IT" sz="1650" b="1" dirty="0">
            <a:solidFill>
              <a:srgbClr val="0033CC"/>
            </a:solidFill>
            <a:effectLst/>
          </a:endParaRPr>
        </a:p>
      </dgm:t>
    </dgm:pt>
    <dgm:pt modelId="{2B522FE2-7461-4191-AF7D-E667948EC72B}" type="parTrans" cxnId="{A4633126-A69A-43F0-A03E-26F05A5474AF}">
      <dgm:prSet/>
      <dgm:spPr/>
      <dgm:t>
        <a:bodyPr/>
        <a:lstStyle/>
        <a:p>
          <a:endParaRPr lang="it-IT"/>
        </a:p>
      </dgm:t>
    </dgm:pt>
    <dgm:pt modelId="{99496BCE-D57D-497F-BA04-3B1D8EF21818}" type="sibTrans" cxnId="{A4633126-A69A-43F0-A03E-26F05A5474AF}">
      <dgm:prSet/>
      <dgm:spPr/>
      <dgm:t>
        <a:bodyPr/>
        <a:lstStyle/>
        <a:p>
          <a:endParaRPr lang="it-IT"/>
        </a:p>
      </dgm:t>
    </dgm:pt>
    <dgm:pt modelId="{81135DE7-C95B-49B9-A20F-7E7930BBCF34}">
      <dgm:prSet custT="1"/>
      <dgm:spPr>
        <a:ln>
          <a:solidFill>
            <a:srgbClr val="FF6600"/>
          </a:solidFill>
        </a:ln>
      </dgm:spPr>
      <dgm:t>
        <a:bodyPr anchor="t"/>
        <a:lstStyle/>
        <a:p>
          <a:pPr algn="just"/>
          <a:r>
            <a:rPr lang="it-IT" sz="1650" b="1" dirty="0" smtClean="0">
              <a:solidFill>
                <a:srgbClr val="0033CC"/>
              </a:solidFill>
              <a:effectLst/>
            </a:rPr>
            <a:t>Definizione ed esecuzione delle azioni di miglioramento, a cura dell’Indire</a:t>
          </a:r>
        </a:p>
        <a:p>
          <a:pPr algn="just"/>
          <a:endParaRPr lang="it-IT" sz="1300" dirty="0">
            <a:solidFill>
              <a:srgbClr val="0033CC"/>
            </a:solidFill>
            <a:effectLst>
              <a:outerShdw blurRad="50800" dist="50800" dir="5400000" algn="ctr" rotWithShape="0">
                <a:schemeClr val="bg1">
                  <a:lumMod val="50000"/>
                </a:schemeClr>
              </a:outerShdw>
            </a:effectLst>
          </a:endParaRPr>
        </a:p>
      </dgm:t>
    </dgm:pt>
    <dgm:pt modelId="{5D9DDD59-684A-4EBE-86B9-56C8A09D544D}" type="parTrans" cxnId="{D40D7EAA-37BF-43AA-8391-838892E02E7F}">
      <dgm:prSet/>
      <dgm:spPr/>
      <dgm:t>
        <a:bodyPr/>
        <a:lstStyle/>
        <a:p>
          <a:endParaRPr lang="it-IT"/>
        </a:p>
      </dgm:t>
    </dgm:pt>
    <dgm:pt modelId="{5CD5E0C9-F6E7-4667-977F-4644551B69FB}" type="sibTrans" cxnId="{D40D7EAA-37BF-43AA-8391-838892E02E7F}">
      <dgm:prSet/>
      <dgm:spPr/>
      <dgm:t>
        <a:bodyPr/>
        <a:lstStyle/>
        <a:p>
          <a:endParaRPr lang="it-IT"/>
        </a:p>
      </dgm:t>
    </dgm:pt>
    <dgm:pt modelId="{2A3CFA6E-40E8-4265-A536-47BEABE26F2F}">
      <dgm:prSet phldrT="[Testo]" custT="1"/>
      <dgm:spPr>
        <a:ln>
          <a:solidFill>
            <a:srgbClr val="FF6600"/>
          </a:solidFill>
        </a:ln>
      </dgm:spPr>
      <dgm:t>
        <a:bodyPr/>
        <a:lstStyle/>
        <a:p>
          <a:pPr algn="just"/>
          <a:r>
            <a:rPr lang="it-IT" sz="1650" b="1" dirty="0" smtClean="0">
              <a:solidFill>
                <a:srgbClr val="0033CC"/>
              </a:solidFill>
              <a:effectLst/>
            </a:rPr>
            <a:t>Visite di osservazione da parte di ispettori e osservatori esterni per la verifica del buon funzionamento delle scuole, a cura del Ministero dell’Istruzione</a:t>
          </a:r>
          <a:endParaRPr lang="it-IT" sz="1650" b="1" dirty="0">
            <a:solidFill>
              <a:srgbClr val="0033CC"/>
            </a:solidFill>
            <a:effectLst/>
          </a:endParaRPr>
        </a:p>
      </dgm:t>
    </dgm:pt>
    <dgm:pt modelId="{D6943550-62BD-406D-9AF2-CAC3D34C2E04}" type="parTrans" cxnId="{E70A1F59-F7C2-4CD6-BE2A-C90E2C36088F}">
      <dgm:prSet/>
      <dgm:spPr/>
      <dgm:t>
        <a:bodyPr/>
        <a:lstStyle/>
        <a:p>
          <a:endParaRPr lang="it-IT"/>
        </a:p>
      </dgm:t>
    </dgm:pt>
    <dgm:pt modelId="{EAF8ECD5-BEE7-459D-9714-CE711DBA6D97}" type="sibTrans" cxnId="{E70A1F59-F7C2-4CD6-BE2A-C90E2C36088F}">
      <dgm:prSet/>
      <dgm:spPr/>
      <dgm:t>
        <a:bodyPr/>
        <a:lstStyle/>
        <a:p>
          <a:endParaRPr lang="it-IT"/>
        </a:p>
      </dgm:t>
    </dgm:pt>
    <dgm:pt modelId="{7252BCCE-322E-472E-8975-048324412733}">
      <dgm:prSet phldrT="[Testo]" custT="1"/>
      <dgm:spPr>
        <a:ln>
          <a:solidFill>
            <a:srgbClr val="FF6600"/>
          </a:solidFill>
        </a:ln>
      </dgm:spPr>
      <dgm:t>
        <a:bodyPr/>
        <a:lstStyle/>
        <a:p>
          <a:pPr algn="just"/>
          <a:r>
            <a:rPr lang="it-IT" sz="1650" b="1" dirty="0" smtClean="0">
              <a:solidFill>
                <a:srgbClr val="0033CC"/>
              </a:solidFill>
              <a:effectLst/>
            </a:rPr>
            <a:t>Visite di osservazione da parte di ispettori e osservatori esterni per la verifica del buon funzionamento delle scuole, a cura del Ministero dell’Istruzione</a:t>
          </a:r>
          <a:endParaRPr lang="it-IT" sz="1650" b="1" dirty="0">
            <a:solidFill>
              <a:srgbClr val="0033CC"/>
            </a:solidFill>
            <a:effectLst/>
          </a:endParaRPr>
        </a:p>
      </dgm:t>
    </dgm:pt>
    <dgm:pt modelId="{A4205E48-F808-4158-A788-96E2687A2DB4}" type="parTrans" cxnId="{0B29F0CF-7680-43D3-BFF2-D8F65BA5FD62}">
      <dgm:prSet/>
      <dgm:spPr/>
      <dgm:t>
        <a:bodyPr/>
        <a:lstStyle/>
        <a:p>
          <a:endParaRPr lang="it-IT"/>
        </a:p>
      </dgm:t>
    </dgm:pt>
    <dgm:pt modelId="{4EEC7FEE-FF51-4042-9334-3E43EA328267}" type="sibTrans" cxnId="{0B29F0CF-7680-43D3-BFF2-D8F65BA5FD62}">
      <dgm:prSet/>
      <dgm:spPr/>
      <dgm:t>
        <a:bodyPr/>
        <a:lstStyle/>
        <a:p>
          <a:endParaRPr lang="it-IT"/>
        </a:p>
      </dgm:t>
    </dgm:pt>
    <dgm:pt modelId="{2D5EDC3D-5765-4389-B68F-BF60869584F1}">
      <dgm:prSet custT="1"/>
      <dgm:spPr>
        <a:ln>
          <a:solidFill>
            <a:srgbClr val="FF6600"/>
          </a:solidFill>
        </a:ln>
      </dgm:spPr>
      <dgm:t>
        <a:bodyPr anchor="t"/>
        <a:lstStyle/>
        <a:p>
          <a:pPr algn="just"/>
          <a:r>
            <a:rPr lang="it-IT" sz="1650" b="1" dirty="0" smtClean="0">
              <a:solidFill>
                <a:srgbClr val="0033CC"/>
              </a:solidFill>
              <a:effectLst/>
            </a:rPr>
            <a:t>Assegnazione della prima tranche dei premi</a:t>
          </a:r>
          <a:endParaRPr lang="it-IT" sz="1650" b="1" dirty="0">
            <a:solidFill>
              <a:srgbClr val="0033CC"/>
            </a:solidFill>
            <a:effectLst/>
          </a:endParaRPr>
        </a:p>
      </dgm:t>
    </dgm:pt>
    <dgm:pt modelId="{0E2FD6E5-F5B5-4D21-9342-57821B9EF6DF}" type="parTrans" cxnId="{BAAD4544-CF96-4508-89CB-2B07A69CE828}">
      <dgm:prSet/>
      <dgm:spPr/>
      <dgm:t>
        <a:bodyPr/>
        <a:lstStyle/>
        <a:p>
          <a:endParaRPr lang="it-IT"/>
        </a:p>
      </dgm:t>
    </dgm:pt>
    <dgm:pt modelId="{483A2DEE-9AE9-4E71-980A-AB1B427B21B6}" type="sibTrans" cxnId="{BAAD4544-CF96-4508-89CB-2B07A69CE828}">
      <dgm:prSet/>
      <dgm:spPr/>
      <dgm:t>
        <a:bodyPr/>
        <a:lstStyle/>
        <a:p>
          <a:endParaRPr lang="it-IT"/>
        </a:p>
      </dgm:t>
    </dgm:pt>
    <dgm:pt modelId="{60848EA0-A1B3-4354-B05D-AA5E49B1C62A}">
      <dgm:prSet phldrT="[Testo]" custT="1"/>
      <dgm:spPr>
        <a:ln>
          <a:solidFill>
            <a:srgbClr val="FF6600"/>
          </a:solidFill>
        </a:ln>
      </dgm:spPr>
      <dgm:t>
        <a:bodyPr/>
        <a:lstStyle/>
        <a:p>
          <a:pPr algn="just"/>
          <a:r>
            <a:rPr lang="it-IT" sz="1650" b="1" dirty="0" smtClean="0">
              <a:solidFill>
                <a:srgbClr val="0033CC"/>
              </a:solidFill>
              <a:effectLst/>
            </a:rPr>
            <a:t>Assegnazione dei premi finali</a:t>
          </a:r>
          <a:endParaRPr lang="it-IT" sz="1650" b="1" dirty="0">
            <a:solidFill>
              <a:srgbClr val="0033CC"/>
            </a:solidFill>
            <a:effectLst/>
          </a:endParaRPr>
        </a:p>
      </dgm:t>
    </dgm:pt>
    <dgm:pt modelId="{3D7D4BBC-51FF-42FA-89A6-3BB72DCA28DD}" type="parTrans" cxnId="{0D08303A-B300-488B-90C2-F2AA975738FF}">
      <dgm:prSet/>
      <dgm:spPr/>
      <dgm:t>
        <a:bodyPr/>
        <a:lstStyle/>
        <a:p>
          <a:endParaRPr lang="it-IT"/>
        </a:p>
      </dgm:t>
    </dgm:pt>
    <dgm:pt modelId="{BCEFDA57-139F-4B12-A679-3C35EFF11C8D}" type="sibTrans" cxnId="{0D08303A-B300-488B-90C2-F2AA975738FF}">
      <dgm:prSet/>
      <dgm:spPr/>
      <dgm:t>
        <a:bodyPr/>
        <a:lstStyle/>
        <a:p>
          <a:endParaRPr lang="it-IT"/>
        </a:p>
      </dgm:t>
    </dgm:pt>
    <dgm:pt modelId="{5999BB9E-CB66-4DCA-8F25-006DF35CE3DC}" type="pres">
      <dgm:prSet presAssocID="{B13A326E-B1F4-48F6-9503-AA326038223D}" presName="linearFlow" presStyleCnt="0">
        <dgm:presLayoutVars>
          <dgm:dir/>
          <dgm:animLvl val="lvl"/>
          <dgm:resizeHandles val="exact"/>
        </dgm:presLayoutVars>
      </dgm:prSet>
      <dgm:spPr/>
      <dgm:t>
        <a:bodyPr/>
        <a:lstStyle/>
        <a:p>
          <a:endParaRPr lang="it-IT"/>
        </a:p>
      </dgm:t>
    </dgm:pt>
    <dgm:pt modelId="{BC60D322-A125-4CDA-8C3B-BF9D561D4BE8}" type="pres">
      <dgm:prSet presAssocID="{60C3B5D9-AB2E-4817-90F9-F349B746EF95}" presName="composite" presStyleCnt="0"/>
      <dgm:spPr/>
    </dgm:pt>
    <dgm:pt modelId="{B4E209FF-1F62-48FE-8ABE-E25FF8A6453A}" type="pres">
      <dgm:prSet presAssocID="{60C3B5D9-AB2E-4817-90F9-F349B746EF95}" presName="parentText" presStyleLbl="alignNode1" presStyleIdx="0" presStyleCnt="3" custScaleX="131607">
        <dgm:presLayoutVars>
          <dgm:chMax val="1"/>
          <dgm:bulletEnabled val="1"/>
        </dgm:presLayoutVars>
      </dgm:prSet>
      <dgm:spPr/>
      <dgm:t>
        <a:bodyPr/>
        <a:lstStyle/>
        <a:p>
          <a:endParaRPr lang="it-IT"/>
        </a:p>
      </dgm:t>
    </dgm:pt>
    <dgm:pt modelId="{73490167-26A0-4779-8FC5-8CC5096AD1A7}" type="pres">
      <dgm:prSet presAssocID="{60C3B5D9-AB2E-4817-90F9-F349B746EF95}" presName="descendantText" presStyleLbl="alignAcc1" presStyleIdx="0" presStyleCnt="3" custScaleX="99891" custScaleY="150629" custLinFactNeighborX="4552">
        <dgm:presLayoutVars>
          <dgm:bulletEnabled val="1"/>
        </dgm:presLayoutVars>
      </dgm:prSet>
      <dgm:spPr/>
      <dgm:t>
        <a:bodyPr/>
        <a:lstStyle/>
        <a:p>
          <a:endParaRPr lang="it-IT"/>
        </a:p>
      </dgm:t>
    </dgm:pt>
    <dgm:pt modelId="{BF11EB26-36B0-4CAF-896B-5A768CE14090}" type="pres">
      <dgm:prSet presAssocID="{8B305A26-EF47-42C0-9AC5-D0D995862BFB}" presName="sp" presStyleCnt="0"/>
      <dgm:spPr/>
    </dgm:pt>
    <dgm:pt modelId="{5F16F8C6-C8A6-4651-84CE-0BA84B9D77D8}" type="pres">
      <dgm:prSet presAssocID="{30FA7931-76F7-4C02-9AB8-9D98607DAA88}" presName="composite" presStyleCnt="0"/>
      <dgm:spPr/>
    </dgm:pt>
    <dgm:pt modelId="{2ECA6DA3-49D8-462F-BF0C-2FDCCDA0861D}" type="pres">
      <dgm:prSet presAssocID="{30FA7931-76F7-4C02-9AB8-9D98607DAA88}" presName="parentText" presStyleLbl="alignNode1" presStyleIdx="1" presStyleCnt="3" custScaleX="130127" custScaleY="104645" custLinFactNeighborX="2827" custLinFactNeighborY="266">
        <dgm:presLayoutVars>
          <dgm:chMax val="1"/>
          <dgm:bulletEnabled val="1"/>
        </dgm:presLayoutVars>
      </dgm:prSet>
      <dgm:spPr/>
      <dgm:t>
        <a:bodyPr/>
        <a:lstStyle/>
        <a:p>
          <a:endParaRPr lang="it-IT"/>
        </a:p>
      </dgm:t>
    </dgm:pt>
    <dgm:pt modelId="{AF182BE4-6F56-49E8-B06C-4550697B6E99}" type="pres">
      <dgm:prSet presAssocID="{30FA7931-76F7-4C02-9AB8-9D98607DAA88}" presName="descendantText" presStyleLbl="alignAcc1" presStyleIdx="1" presStyleCnt="3" custScaleX="91577" custScaleY="93876" custLinFactNeighborY="-1106">
        <dgm:presLayoutVars>
          <dgm:bulletEnabled val="1"/>
        </dgm:presLayoutVars>
      </dgm:prSet>
      <dgm:spPr/>
      <dgm:t>
        <a:bodyPr/>
        <a:lstStyle/>
        <a:p>
          <a:endParaRPr lang="it-IT"/>
        </a:p>
      </dgm:t>
    </dgm:pt>
    <dgm:pt modelId="{A0E66AB8-0395-4E12-8286-C0849D94B484}" type="pres">
      <dgm:prSet presAssocID="{8B8DA03F-7AC4-4316-B5D9-E43628C1BEC3}" presName="sp" presStyleCnt="0"/>
      <dgm:spPr/>
    </dgm:pt>
    <dgm:pt modelId="{78453CC5-04B6-4E85-A119-4041FC793493}" type="pres">
      <dgm:prSet presAssocID="{A22FB335-04A4-4D87-AA1E-7DCC478384B4}" presName="composite" presStyleCnt="0"/>
      <dgm:spPr/>
    </dgm:pt>
    <dgm:pt modelId="{884307E2-3F77-488D-8118-3718CFE46795}" type="pres">
      <dgm:prSet presAssocID="{A22FB335-04A4-4D87-AA1E-7DCC478384B4}" presName="parentText" presStyleLbl="alignNode1" presStyleIdx="2" presStyleCnt="3" custScaleX="131607" custScaleY="112086" custLinFactNeighborX="-1314" custLinFactNeighborY="-3469">
        <dgm:presLayoutVars>
          <dgm:chMax val="1"/>
          <dgm:bulletEnabled val="1"/>
        </dgm:presLayoutVars>
      </dgm:prSet>
      <dgm:spPr/>
      <dgm:t>
        <a:bodyPr/>
        <a:lstStyle/>
        <a:p>
          <a:endParaRPr lang="it-IT"/>
        </a:p>
      </dgm:t>
    </dgm:pt>
    <dgm:pt modelId="{4683B1AC-8EF5-4A1B-87F1-0161D6432B93}" type="pres">
      <dgm:prSet presAssocID="{A22FB335-04A4-4D87-AA1E-7DCC478384B4}" presName="descendantText" presStyleLbl="alignAcc1" presStyleIdx="2" presStyleCnt="3" custScaleX="93074" custScaleY="149720">
        <dgm:presLayoutVars>
          <dgm:bulletEnabled val="1"/>
        </dgm:presLayoutVars>
      </dgm:prSet>
      <dgm:spPr/>
      <dgm:t>
        <a:bodyPr/>
        <a:lstStyle/>
        <a:p>
          <a:endParaRPr lang="it-IT"/>
        </a:p>
      </dgm:t>
    </dgm:pt>
  </dgm:ptLst>
  <dgm:cxnLst>
    <dgm:cxn modelId="{BAAD4544-CF96-4508-89CB-2B07A69CE828}" srcId="{30FA7931-76F7-4C02-9AB8-9D98607DAA88}" destId="{2D5EDC3D-5765-4389-B68F-BF60869584F1}" srcOrd="1" destOrd="0" parTransId="{0E2FD6E5-F5B5-4D21-9342-57821B9EF6DF}" sibTransId="{483A2DEE-9AE9-4E71-980A-AB1B427B21B6}"/>
    <dgm:cxn modelId="{9F2ED1F3-CF31-4C4C-973F-57ADD63F31A1}" type="presOf" srcId="{B13A326E-B1F4-48F6-9503-AA326038223D}" destId="{5999BB9E-CB66-4DCA-8F25-006DF35CE3DC}" srcOrd="0" destOrd="0" presId="urn:microsoft.com/office/officeart/2005/8/layout/chevron2"/>
    <dgm:cxn modelId="{1AD70283-1701-4C8A-9541-004019CAA17B}" srcId="{B13A326E-B1F4-48F6-9503-AA326038223D}" destId="{30FA7931-76F7-4C02-9AB8-9D98607DAA88}" srcOrd="1" destOrd="0" parTransId="{396CCF57-676C-4D7B-BA9E-EF7AB73F06E6}" sibTransId="{8B8DA03F-7AC4-4316-B5D9-E43628C1BEC3}"/>
    <dgm:cxn modelId="{4187F6BD-01F4-4EC7-8DA8-E0CF934C8077}" srcId="{A22FB335-04A4-4D87-AA1E-7DCC478384B4}" destId="{A2DBD095-72EF-4FEF-B278-3AEEC08CCFF0}" srcOrd="0" destOrd="0" parTransId="{58CCB823-54B9-4C7B-A6E7-B54D7A5993B7}" sibTransId="{EA134C1F-F31D-40C4-A4BD-E372571054A9}"/>
    <dgm:cxn modelId="{E70A1F59-F7C2-4CD6-BE2A-C90E2C36088F}" srcId="{60C3B5D9-AB2E-4817-90F9-F349B746EF95}" destId="{2A3CFA6E-40E8-4265-A536-47BEABE26F2F}" srcOrd="1" destOrd="0" parTransId="{D6943550-62BD-406D-9AF2-CAC3D34C2E04}" sibTransId="{EAF8ECD5-BEE7-459D-9714-CE711DBA6D97}"/>
    <dgm:cxn modelId="{37420876-E976-4522-B323-2DED314B559E}" type="presOf" srcId="{60848EA0-A1B3-4354-B05D-AA5E49B1C62A}" destId="{4683B1AC-8EF5-4A1B-87F1-0161D6432B93}" srcOrd="0" destOrd="2" presId="urn:microsoft.com/office/officeart/2005/8/layout/chevron2"/>
    <dgm:cxn modelId="{D40D7EAA-37BF-43AA-8391-838892E02E7F}" srcId="{30FA7931-76F7-4C02-9AB8-9D98607DAA88}" destId="{81135DE7-C95B-49B9-A20F-7E7930BBCF34}" srcOrd="2" destOrd="0" parTransId="{5D9DDD59-684A-4EBE-86B9-56C8A09D544D}" sibTransId="{5CD5E0C9-F6E7-4667-977F-4644551B69FB}"/>
    <dgm:cxn modelId="{A4633126-A69A-43F0-A03E-26F05A5474AF}" srcId="{30FA7931-76F7-4C02-9AB8-9D98607DAA88}" destId="{739E875E-C8A2-4732-BE34-AF3BD0247143}" srcOrd="0" destOrd="0" parTransId="{2B522FE2-7461-4191-AF7D-E667948EC72B}" sibTransId="{99496BCE-D57D-497F-BA04-3B1D8EF21818}"/>
    <dgm:cxn modelId="{C3FDCF48-A8D7-49BE-B93E-DC264C3336C7}" type="presOf" srcId="{A2DBD095-72EF-4FEF-B278-3AEEC08CCFF0}" destId="{4683B1AC-8EF5-4A1B-87F1-0161D6432B93}" srcOrd="0" destOrd="0" presId="urn:microsoft.com/office/officeart/2005/8/layout/chevron2"/>
    <dgm:cxn modelId="{1BF6E1D3-3490-4B92-A576-FEFDFE3EBE3B}" type="presOf" srcId="{2A3CFA6E-40E8-4265-A536-47BEABE26F2F}" destId="{73490167-26A0-4779-8FC5-8CC5096AD1A7}" srcOrd="0" destOrd="1" presId="urn:microsoft.com/office/officeart/2005/8/layout/chevron2"/>
    <dgm:cxn modelId="{BA39BD77-D8A6-4C91-A1D8-9C6898ACD1CE}" type="presOf" srcId="{60C3B5D9-AB2E-4817-90F9-F349B746EF95}" destId="{B4E209FF-1F62-48FE-8ABE-E25FF8A6453A}" srcOrd="0" destOrd="0" presId="urn:microsoft.com/office/officeart/2005/8/layout/chevron2"/>
    <dgm:cxn modelId="{724E84C1-D519-4DEE-B00B-157A7B9F706D}" type="presOf" srcId="{30FA7931-76F7-4C02-9AB8-9D98607DAA88}" destId="{2ECA6DA3-49D8-462F-BF0C-2FDCCDA0861D}" srcOrd="0" destOrd="0" presId="urn:microsoft.com/office/officeart/2005/8/layout/chevron2"/>
    <dgm:cxn modelId="{0D08303A-B300-488B-90C2-F2AA975738FF}" srcId="{A22FB335-04A4-4D87-AA1E-7DCC478384B4}" destId="{60848EA0-A1B3-4354-B05D-AA5E49B1C62A}" srcOrd="2" destOrd="0" parTransId="{3D7D4BBC-51FF-42FA-89A6-3BB72DCA28DD}" sibTransId="{BCEFDA57-139F-4B12-A679-3C35EFF11C8D}"/>
    <dgm:cxn modelId="{32E72B87-0501-4F1F-AA9A-16A7795E389D}" type="presOf" srcId="{7252BCCE-322E-472E-8975-048324412733}" destId="{4683B1AC-8EF5-4A1B-87F1-0161D6432B93}" srcOrd="0" destOrd="1" presId="urn:microsoft.com/office/officeart/2005/8/layout/chevron2"/>
    <dgm:cxn modelId="{0A25D7D3-DB34-4D8D-8D4B-1FC162EF265C}" type="presOf" srcId="{2D5EDC3D-5765-4389-B68F-BF60869584F1}" destId="{AF182BE4-6F56-49E8-B06C-4550697B6E99}" srcOrd="0" destOrd="1" presId="urn:microsoft.com/office/officeart/2005/8/layout/chevron2"/>
    <dgm:cxn modelId="{5330D6D2-AAD5-4461-8029-714FF51C4104}" type="presOf" srcId="{A22FB335-04A4-4D87-AA1E-7DCC478384B4}" destId="{884307E2-3F77-488D-8118-3718CFE46795}" srcOrd="0" destOrd="0" presId="urn:microsoft.com/office/officeart/2005/8/layout/chevron2"/>
    <dgm:cxn modelId="{D453006D-E521-425A-BD10-1773D82D2524}" srcId="{B13A326E-B1F4-48F6-9503-AA326038223D}" destId="{A22FB335-04A4-4D87-AA1E-7DCC478384B4}" srcOrd="2" destOrd="0" parTransId="{0BAE902C-CF41-4808-AB2A-221600DD1B39}" sibTransId="{D75FF47C-B670-4D1D-9078-6D90C448BF6D}"/>
    <dgm:cxn modelId="{CA6226EB-4429-41C6-BB68-3CF6484E1B3D}" srcId="{B13A326E-B1F4-48F6-9503-AA326038223D}" destId="{60C3B5D9-AB2E-4817-90F9-F349B746EF95}" srcOrd="0" destOrd="0" parTransId="{EEEE68E9-88BA-48E0-A03A-0D78C508D594}" sibTransId="{8B305A26-EF47-42C0-9AC5-D0D995862BFB}"/>
    <dgm:cxn modelId="{0B29F0CF-7680-43D3-BFF2-D8F65BA5FD62}" srcId="{A22FB335-04A4-4D87-AA1E-7DCC478384B4}" destId="{7252BCCE-322E-472E-8975-048324412733}" srcOrd="1" destOrd="0" parTransId="{A4205E48-F808-4158-A788-96E2687A2DB4}" sibTransId="{4EEC7FEE-FF51-4042-9334-3E43EA328267}"/>
    <dgm:cxn modelId="{976BF890-D63D-4CBE-B820-487009D75D8F}" type="presOf" srcId="{81135DE7-C95B-49B9-A20F-7E7930BBCF34}" destId="{AF182BE4-6F56-49E8-B06C-4550697B6E99}" srcOrd="0" destOrd="2" presId="urn:microsoft.com/office/officeart/2005/8/layout/chevron2"/>
    <dgm:cxn modelId="{222BB380-9CE5-4B30-BF58-97F558F39ADE}" type="presOf" srcId="{7FB6B442-D637-42EE-81B6-3B57D1554095}" destId="{73490167-26A0-4779-8FC5-8CC5096AD1A7}" srcOrd="0" destOrd="0" presId="urn:microsoft.com/office/officeart/2005/8/layout/chevron2"/>
    <dgm:cxn modelId="{3FEBA364-7DAE-4CAC-8885-5D61137AA704}" type="presOf" srcId="{739E875E-C8A2-4732-BE34-AF3BD0247143}" destId="{AF182BE4-6F56-49E8-B06C-4550697B6E99}" srcOrd="0" destOrd="0" presId="urn:microsoft.com/office/officeart/2005/8/layout/chevron2"/>
    <dgm:cxn modelId="{5E7B65BE-1DC7-47D1-9A1B-E6DD53550801}" srcId="{60C3B5D9-AB2E-4817-90F9-F349B746EF95}" destId="{7FB6B442-D637-42EE-81B6-3B57D1554095}" srcOrd="0" destOrd="0" parTransId="{343848EE-1022-4374-905B-CCC0BC7308D5}" sibTransId="{C504620A-2949-4ABD-9010-BE1B681B573D}"/>
    <dgm:cxn modelId="{082FB643-370D-4962-BB2D-75E91DEB4EA8}" type="presParOf" srcId="{5999BB9E-CB66-4DCA-8F25-006DF35CE3DC}" destId="{BC60D322-A125-4CDA-8C3B-BF9D561D4BE8}" srcOrd="0" destOrd="0" presId="urn:microsoft.com/office/officeart/2005/8/layout/chevron2"/>
    <dgm:cxn modelId="{FDAEDC4C-F78B-4424-A36B-1E089C3E612E}" type="presParOf" srcId="{BC60D322-A125-4CDA-8C3B-BF9D561D4BE8}" destId="{B4E209FF-1F62-48FE-8ABE-E25FF8A6453A}" srcOrd="0" destOrd="0" presId="urn:microsoft.com/office/officeart/2005/8/layout/chevron2"/>
    <dgm:cxn modelId="{3CBCFB0B-7068-4837-80B4-675BD90D0205}" type="presParOf" srcId="{BC60D322-A125-4CDA-8C3B-BF9D561D4BE8}" destId="{73490167-26A0-4779-8FC5-8CC5096AD1A7}" srcOrd="1" destOrd="0" presId="urn:microsoft.com/office/officeart/2005/8/layout/chevron2"/>
    <dgm:cxn modelId="{E2FB0DDC-0254-483E-A3D7-BE986E31253F}" type="presParOf" srcId="{5999BB9E-CB66-4DCA-8F25-006DF35CE3DC}" destId="{BF11EB26-36B0-4CAF-896B-5A768CE14090}" srcOrd="1" destOrd="0" presId="urn:microsoft.com/office/officeart/2005/8/layout/chevron2"/>
    <dgm:cxn modelId="{0E233862-C05D-473A-9301-2381E7AE869C}" type="presParOf" srcId="{5999BB9E-CB66-4DCA-8F25-006DF35CE3DC}" destId="{5F16F8C6-C8A6-4651-84CE-0BA84B9D77D8}" srcOrd="2" destOrd="0" presId="urn:microsoft.com/office/officeart/2005/8/layout/chevron2"/>
    <dgm:cxn modelId="{25C8A79B-743F-449E-9A03-227F5E2DA7AA}" type="presParOf" srcId="{5F16F8C6-C8A6-4651-84CE-0BA84B9D77D8}" destId="{2ECA6DA3-49D8-462F-BF0C-2FDCCDA0861D}" srcOrd="0" destOrd="0" presId="urn:microsoft.com/office/officeart/2005/8/layout/chevron2"/>
    <dgm:cxn modelId="{346181FF-9A57-4633-974A-46C969160603}" type="presParOf" srcId="{5F16F8C6-C8A6-4651-84CE-0BA84B9D77D8}" destId="{AF182BE4-6F56-49E8-B06C-4550697B6E99}" srcOrd="1" destOrd="0" presId="urn:microsoft.com/office/officeart/2005/8/layout/chevron2"/>
    <dgm:cxn modelId="{7D0AB757-66E7-4ECA-8D99-55C6A0A67FA5}" type="presParOf" srcId="{5999BB9E-CB66-4DCA-8F25-006DF35CE3DC}" destId="{A0E66AB8-0395-4E12-8286-C0849D94B484}" srcOrd="3" destOrd="0" presId="urn:microsoft.com/office/officeart/2005/8/layout/chevron2"/>
    <dgm:cxn modelId="{B62EEF17-A482-4727-B55A-DE18C05B2661}" type="presParOf" srcId="{5999BB9E-CB66-4DCA-8F25-006DF35CE3DC}" destId="{78453CC5-04B6-4E85-A119-4041FC793493}" srcOrd="4" destOrd="0" presId="urn:microsoft.com/office/officeart/2005/8/layout/chevron2"/>
    <dgm:cxn modelId="{FB699004-A87E-4DEC-B041-8CBD622BBC06}" type="presParOf" srcId="{78453CC5-04B6-4E85-A119-4041FC793493}" destId="{884307E2-3F77-488D-8118-3718CFE46795}" srcOrd="0" destOrd="0" presId="urn:microsoft.com/office/officeart/2005/8/layout/chevron2"/>
    <dgm:cxn modelId="{62F8DB60-C76E-4881-85BB-6EF6E95BA48D}" type="presParOf" srcId="{78453CC5-04B6-4E85-A119-4041FC793493}" destId="{4683B1AC-8EF5-4A1B-87F1-0161D6432B9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A326E-B1F4-48F6-9503-AA326038223D}" type="doc">
      <dgm:prSet loTypeId="urn:microsoft.com/office/officeart/2005/8/layout/vProcess5" loCatId="process" qsTypeId="urn:microsoft.com/office/officeart/2005/8/quickstyle/simple3" qsCatId="simple" csTypeId="urn:microsoft.com/office/officeart/2005/8/colors/accent0_1" csCatId="mainScheme" phldr="1"/>
      <dgm:spPr/>
      <dgm:t>
        <a:bodyPr/>
        <a:lstStyle/>
        <a:p>
          <a:endParaRPr lang="it-IT"/>
        </a:p>
      </dgm:t>
    </dgm:pt>
    <dgm:pt modelId="{98923131-4886-475C-85FC-2F1CA821420E}">
      <dgm:prSet custT="1"/>
      <dgm:spPr>
        <a:solidFill>
          <a:schemeClr val="accent3">
            <a:lumMod val="40000"/>
            <a:lumOff val="60000"/>
          </a:schemeClr>
        </a:solidFill>
      </dgm:spPr>
      <dgm:t>
        <a:bodyPr/>
        <a:lstStyle/>
        <a:p>
          <a:endParaRPr lang="it-IT" sz="1800" b="1" u="sng" dirty="0" smtClean="0"/>
        </a:p>
        <a:p>
          <a:r>
            <a:rPr lang="it-IT" sz="1800" b="1" u="sng" dirty="0" smtClean="0"/>
            <a:t>PRIMA ANNUALITA’ 2012-13</a:t>
          </a:r>
        </a:p>
        <a:p>
          <a:r>
            <a:rPr lang="it-IT" sz="1800" b="1" dirty="0" smtClean="0"/>
            <a:t>- </a:t>
          </a:r>
          <a:r>
            <a:rPr lang="it-IT" sz="1800" b="1" dirty="0" err="1" smtClean="0"/>
            <a:t>Autovalutazione</a:t>
          </a:r>
          <a:r>
            <a:rPr lang="it-IT" sz="1800" b="1" dirty="0" smtClean="0"/>
            <a:t> </a:t>
          </a:r>
          <a:r>
            <a:rPr lang="it-IT" sz="1800" dirty="0" smtClean="0"/>
            <a:t> con riferimenti comuni e dati comparati per </a:t>
          </a:r>
          <a:r>
            <a:rPr lang="it-IT" sz="1800" b="1" dirty="0" smtClean="0"/>
            <a:t>Rapporto di Autovalutazione.</a:t>
          </a:r>
        </a:p>
        <a:p>
          <a:r>
            <a:rPr lang="it-IT" sz="1800" dirty="0" smtClean="0"/>
            <a:t>- Visite alle istituzioni scolastiche da parte dei </a:t>
          </a:r>
          <a:r>
            <a:rPr lang="it-IT" sz="1800" b="1" dirty="0" smtClean="0"/>
            <a:t>Nuclei di Valutazione  </a:t>
          </a:r>
          <a:r>
            <a:rPr lang="it-IT" sz="1800" dirty="0" smtClean="0"/>
            <a:t>sulla base di un protocollo d’osservazione e validazione del Rapporto. </a:t>
          </a:r>
        </a:p>
        <a:p>
          <a:r>
            <a:rPr lang="it-IT" sz="1800" dirty="0" smtClean="0"/>
            <a:t>- Definizione </a:t>
          </a:r>
          <a:r>
            <a:rPr lang="it-IT" sz="1800" b="1" dirty="0" smtClean="0"/>
            <a:t>obiettivi, indicatori , risultati attesi </a:t>
          </a:r>
          <a:r>
            <a:rPr lang="it-IT" sz="1800" b="0" dirty="0" smtClean="0"/>
            <a:t>dal </a:t>
          </a:r>
          <a:r>
            <a:rPr lang="it-IT" sz="1800" dirty="0" smtClean="0"/>
            <a:t>Piano di Miglioramento e negoziazione/assegnazione USR</a:t>
          </a:r>
          <a:endParaRPr lang="it-IT" sz="1800" dirty="0"/>
        </a:p>
      </dgm:t>
    </dgm:pt>
    <dgm:pt modelId="{7630C9AD-9D2E-4000-917C-50E462894420}" type="parTrans" cxnId="{6E7B578D-C902-41CD-AB45-72C1791C3158}">
      <dgm:prSet/>
      <dgm:spPr/>
      <dgm:t>
        <a:bodyPr/>
        <a:lstStyle/>
        <a:p>
          <a:endParaRPr lang="it-IT" sz="900"/>
        </a:p>
      </dgm:t>
    </dgm:pt>
    <dgm:pt modelId="{BD452ACD-F0F6-412A-8087-CD8550367C9D}" type="sibTrans" cxnId="{6E7B578D-C902-41CD-AB45-72C1791C3158}">
      <dgm:prSet custT="1"/>
      <dgm:spPr>
        <a:solidFill>
          <a:srgbClr val="FFC000">
            <a:alpha val="90000"/>
          </a:srgbClr>
        </a:solidFill>
        <a:ln>
          <a:solidFill>
            <a:srgbClr val="003399">
              <a:alpha val="90000"/>
            </a:srgbClr>
          </a:solidFill>
        </a:ln>
      </dgm:spPr>
      <dgm:t>
        <a:bodyPr/>
        <a:lstStyle/>
        <a:p>
          <a:endParaRPr lang="it-IT" sz="900"/>
        </a:p>
      </dgm:t>
    </dgm:pt>
    <dgm:pt modelId="{F30E8648-DEE3-4C5D-BB6E-5E827903004E}">
      <dgm:prSet custT="1"/>
      <dgm:spPr>
        <a:solidFill>
          <a:schemeClr val="accent1">
            <a:lumMod val="20000"/>
            <a:lumOff val="80000"/>
          </a:schemeClr>
        </a:solidFill>
      </dgm:spPr>
      <dgm:t>
        <a:bodyPr/>
        <a:lstStyle/>
        <a:p>
          <a:r>
            <a:rPr lang="it-IT" sz="1800" b="1" u="sng" dirty="0" smtClean="0"/>
            <a:t>SECONDA E TERZA ANNUALITA’ 2013-14  e 2014-15 </a:t>
          </a:r>
          <a:endParaRPr lang="it-IT" sz="1800" b="1" dirty="0" smtClean="0"/>
        </a:p>
        <a:p>
          <a:r>
            <a:rPr lang="it-IT" sz="1800" b="1" dirty="0" smtClean="0"/>
            <a:t>Sviluppo Piano di Miglioramento</a:t>
          </a:r>
        </a:p>
        <a:p>
          <a:r>
            <a:rPr lang="it-IT" sz="1800" dirty="0" smtClean="0"/>
            <a:t>Monitoraggio (con brevi visite periodiche e raccolta sistematica varie informazioni)</a:t>
          </a:r>
        </a:p>
        <a:p>
          <a:r>
            <a:rPr lang="it-IT" sz="1800" b="1" dirty="0" smtClean="0"/>
            <a:t>Valutazione finale </a:t>
          </a:r>
          <a:r>
            <a:rPr lang="it-IT" sz="1800" b="0" dirty="0" smtClean="0"/>
            <a:t>in relazione al Piano e ai risultati raggiunti</a:t>
          </a:r>
          <a:endParaRPr lang="it-IT" sz="1800" b="0" dirty="0"/>
        </a:p>
      </dgm:t>
    </dgm:pt>
    <dgm:pt modelId="{D642EE37-EBBC-4932-9851-79CD87BE8306}" type="parTrans" cxnId="{D6A3F991-9F4A-44DF-86B7-181CA5F298FD}">
      <dgm:prSet/>
      <dgm:spPr/>
      <dgm:t>
        <a:bodyPr/>
        <a:lstStyle/>
        <a:p>
          <a:endParaRPr lang="it-IT" sz="900"/>
        </a:p>
      </dgm:t>
    </dgm:pt>
    <dgm:pt modelId="{992DDE7C-E27D-41A8-A677-1E6C6DD7DB9A}" type="sibTrans" cxnId="{D6A3F991-9F4A-44DF-86B7-181CA5F298FD}">
      <dgm:prSet/>
      <dgm:spPr/>
      <dgm:t>
        <a:bodyPr/>
        <a:lstStyle/>
        <a:p>
          <a:endParaRPr lang="it-IT" sz="900"/>
        </a:p>
      </dgm:t>
    </dgm:pt>
    <dgm:pt modelId="{D29C81D5-CFF3-4B09-BC0D-8390112026DB}">
      <dgm:prSet custT="1"/>
      <dgm:spPr>
        <a:solidFill>
          <a:schemeClr val="accent3">
            <a:lumMod val="40000"/>
            <a:lumOff val="60000"/>
          </a:schemeClr>
        </a:solidFill>
      </dgm:spPr>
      <dgm:t>
        <a:bodyPr/>
        <a:lstStyle/>
        <a:p>
          <a:endParaRPr lang="it-IT" sz="1800" dirty="0"/>
        </a:p>
      </dgm:t>
    </dgm:pt>
    <dgm:pt modelId="{E628CB93-01C3-4FC8-834F-97EAC8186D01}" type="parTrans" cxnId="{6C20D88E-FEA4-435A-8984-9B9E91E8733D}">
      <dgm:prSet/>
      <dgm:spPr/>
      <dgm:t>
        <a:bodyPr/>
        <a:lstStyle/>
        <a:p>
          <a:endParaRPr lang="it-IT"/>
        </a:p>
      </dgm:t>
    </dgm:pt>
    <dgm:pt modelId="{B65DC861-25F6-4483-9D85-C735CF289EA3}" type="sibTrans" cxnId="{6C20D88E-FEA4-435A-8984-9B9E91E8733D}">
      <dgm:prSet/>
      <dgm:spPr/>
      <dgm:t>
        <a:bodyPr/>
        <a:lstStyle/>
        <a:p>
          <a:endParaRPr lang="it-IT"/>
        </a:p>
      </dgm:t>
    </dgm:pt>
    <dgm:pt modelId="{C9B17A02-4602-4D4E-86D1-37962597F4D8}" type="pres">
      <dgm:prSet presAssocID="{B13A326E-B1F4-48F6-9503-AA326038223D}" presName="outerComposite" presStyleCnt="0">
        <dgm:presLayoutVars>
          <dgm:chMax val="5"/>
          <dgm:dir/>
          <dgm:resizeHandles val="exact"/>
        </dgm:presLayoutVars>
      </dgm:prSet>
      <dgm:spPr/>
      <dgm:t>
        <a:bodyPr/>
        <a:lstStyle/>
        <a:p>
          <a:endParaRPr lang="it-IT"/>
        </a:p>
      </dgm:t>
    </dgm:pt>
    <dgm:pt modelId="{2003D71F-1B73-4F8E-8917-233D12E961C4}" type="pres">
      <dgm:prSet presAssocID="{B13A326E-B1F4-48F6-9503-AA326038223D}" presName="dummyMaxCanvas" presStyleCnt="0">
        <dgm:presLayoutVars/>
      </dgm:prSet>
      <dgm:spPr/>
      <dgm:t>
        <a:bodyPr/>
        <a:lstStyle/>
        <a:p>
          <a:endParaRPr lang="it-IT"/>
        </a:p>
      </dgm:t>
    </dgm:pt>
    <dgm:pt modelId="{3F09C4F3-30EA-4349-A51A-72C640517F25}" type="pres">
      <dgm:prSet presAssocID="{B13A326E-B1F4-48F6-9503-AA326038223D}" presName="TwoNodes_1" presStyleLbl="node1" presStyleIdx="0" presStyleCnt="2" custScaleX="117647" custScaleY="101086" custLinFactNeighborX="6813" custLinFactNeighborY="1217">
        <dgm:presLayoutVars>
          <dgm:bulletEnabled val="1"/>
        </dgm:presLayoutVars>
      </dgm:prSet>
      <dgm:spPr/>
      <dgm:t>
        <a:bodyPr/>
        <a:lstStyle/>
        <a:p>
          <a:endParaRPr lang="it-IT"/>
        </a:p>
      </dgm:t>
    </dgm:pt>
    <dgm:pt modelId="{3222DF92-B45F-4744-8C36-7E2B918BF3A1}" type="pres">
      <dgm:prSet presAssocID="{B13A326E-B1F4-48F6-9503-AA326038223D}" presName="TwoNodes_2" presStyleLbl="node1" presStyleIdx="1" presStyleCnt="2" custScaleX="109604" custScaleY="85018" custLinFactNeighborX="-9117" custLinFactNeighborY="-14096">
        <dgm:presLayoutVars>
          <dgm:bulletEnabled val="1"/>
        </dgm:presLayoutVars>
      </dgm:prSet>
      <dgm:spPr/>
      <dgm:t>
        <a:bodyPr/>
        <a:lstStyle/>
        <a:p>
          <a:endParaRPr lang="it-IT"/>
        </a:p>
      </dgm:t>
    </dgm:pt>
    <dgm:pt modelId="{06216B33-4A5E-47EE-B415-8810DCA1C051}" type="pres">
      <dgm:prSet presAssocID="{B13A326E-B1F4-48F6-9503-AA326038223D}" presName="TwoConn_1-2" presStyleLbl="fgAccFollowNode1" presStyleIdx="0" presStyleCnt="1" custScaleY="302087" custLinFactNeighborX="63758" custLinFactNeighborY="-11937">
        <dgm:presLayoutVars>
          <dgm:bulletEnabled val="1"/>
        </dgm:presLayoutVars>
      </dgm:prSet>
      <dgm:spPr/>
      <dgm:t>
        <a:bodyPr/>
        <a:lstStyle/>
        <a:p>
          <a:endParaRPr lang="it-IT"/>
        </a:p>
      </dgm:t>
    </dgm:pt>
    <dgm:pt modelId="{307EE8F6-CB9F-40DC-ABE6-55237A77326C}" type="pres">
      <dgm:prSet presAssocID="{B13A326E-B1F4-48F6-9503-AA326038223D}" presName="TwoNodes_1_text" presStyleLbl="node1" presStyleIdx="1" presStyleCnt="2">
        <dgm:presLayoutVars>
          <dgm:bulletEnabled val="1"/>
        </dgm:presLayoutVars>
      </dgm:prSet>
      <dgm:spPr/>
      <dgm:t>
        <a:bodyPr/>
        <a:lstStyle/>
        <a:p>
          <a:endParaRPr lang="it-IT"/>
        </a:p>
      </dgm:t>
    </dgm:pt>
    <dgm:pt modelId="{D35777D7-77FE-431F-B2D2-E165E1D96C8F}" type="pres">
      <dgm:prSet presAssocID="{B13A326E-B1F4-48F6-9503-AA326038223D}" presName="TwoNodes_2_text" presStyleLbl="node1" presStyleIdx="1" presStyleCnt="2">
        <dgm:presLayoutVars>
          <dgm:bulletEnabled val="1"/>
        </dgm:presLayoutVars>
      </dgm:prSet>
      <dgm:spPr/>
      <dgm:t>
        <a:bodyPr/>
        <a:lstStyle/>
        <a:p>
          <a:endParaRPr lang="it-IT"/>
        </a:p>
      </dgm:t>
    </dgm:pt>
  </dgm:ptLst>
  <dgm:cxnLst>
    <dgm:cxn modelId="{03903253-6C39-4F31-BA62-3D9511812F8E}" type="presOf" srcId="{F30E8648-DEE3-4C5D-BB6E-5E827903004E}" destId="{3222DF92-B45F-4744-8C36-7E2B918BF3A1}" srcOrd="0" destOrd="0" presId="urn:microsoft.com/office/officeart/2005/8/layout/vProcess5"/>
    <dgm:cxn modelId="{EBCB7779-2236-45E3-8323-E27711471AFF}" type="presOf" srcId="{D29C81D5-CFF3-4B09-BC0D-8390112026DB}" destId="{3F09C4F3-30EA-4349-A51A-72C640517F25}" srcOrd="0" destOrd="1" presId="urn:microsoft.com/office/officeart/2005/8/layout/vProcess5"/>
    <dgm:cxn modelId="{FE7549F6-8700-4CE4-8147-E8DBA361A946}" type="presOf" srcId="{B13A326E-B1F4-48F6-9503-AA326038223D}" destId="{C9B17A02-4602-4D4E-86D1-37962597F4D8}" srcOrd="0" destOrd="0" presId="urn:microsoft.com/office/officeart/2005/8/layout/vProcess5"/>
    <dgm:cxn modelId="{EEFD39EF-00B7-4616-9F50-33971E5AB7FA}" type="presOf" srcId="{98923131-4886-475C-85FC-2F1CA821420E}" destId="{3F09C4F3-30EA-4349-A51A-72C640517F25}" srcOrd="0" destOrd="0" presId="urn:microsoft.com/office/officeart/2005/8/layout/vProcess5"/>
    <dgm:cxn modelId="{8B0308B7-D112-4796-BF7D-11DA1E81DE74}" type="presOf" srcId="{98923131-4886-475C-85FC-2F1CA821420E}" destId="{307EE8F6-CB9F-40DC-ABE6-55237A77326C}" srcOrd="1" destOrd="0" presId="urn:microsoft.com/office/officeart/2005/8/layout/vProcess5"/>
    <dgm:cxn modelId="{C579FCCF-25E3-4B96-A715-196EACF36E37}" type="presOf" srcId="{BD452ACD-F0F6-412A-8087-CD8550367C9D}" destId="{06216B33-4A5E-47EE-B415-8810DCA1C051}" srcOrd="0" destOrd="0" presId="urn:microsoft.com/office/officeart/2005/8/layout/vProcess5"/>
    <dgm:cxn modelId="{5B4B4C80-3009-43E9-BEA6-2147A9898784}" type="presOf" srcId="{F30E8648-DEE3-4C5D-BB6E-5E827903004E}" destId="{D35777D7-77FE-431F-B2D2-E165E1D96C8F}" srcOrd="1" destOrd="0" presId="urn:microsoft.com/office/officeart/2005/8/layout/vProcess5"/>
    <dgm:cxn modelId="{6C20D88E-FEA4-435A-8984-9B9E91E8733D}" srcId="{98923131-4886-475C-85FC-2F1CA821420E}" destId="{D29C81D5-CFF3-4B09-BC0D-8390112026DB}" srcOrd="0" destOrd="0" parTransId="{E628CB93-01C3-4FC8-834F-97EAC8186D01}" sibTransId="{B65DC861-25F6-4483-9D85-C735CF289EA3}"/>
    <dgm:cxn modelId="{6E7B578D-C902-41CD-AB45-72C1791C3158}" srcId="{B13A326E-B1F4-48F6-9503-AA326038223D}" destId="{98923131-4886-475C-85FC-2F1CA821420E}" srcOrd="0" destOrd="0" parTransId="{7630C9AD-9D2E-4000-917C-50E462894420}" sibTransId="{BD452ACD-F0F6-412A-8087-CD8550367C9D}"/>
    <dgm:cxn modelId="{396BC088-73E7-4D81-96AD-06AB1C2DC57E}" type="presOf" srcId="{D29C81D5-CFF3-4B09-BC0D-8390112026DB}" destId="{307EE8F6-CB9F-40DC-ABE6-55237A77326C}" srcOrd="1" destOrd="1" presId="urn:microsoft.com/office/officeart/2005/8/layout/vProcess5"/>
    <dgm:cxn modelId="{D6A3F991-9F4A-44DF-86B7-181CA5F298FD}" srcId="{B13A326E-B1F4-48F6-9503-AA326038223D}" destId="{F30E8648-DEE3-4C5D-BB6E-5E827903004E}" srcOrd="1" destOrd="0" parTransId="{D642EE37-EBBC-4932-9851-79CD87BE8306}" sibTransId="{992DDE7C-E27D-41A8-A677-1E6C6DD7DB9A}"/>
    <dgm:cxn modelId="{48AD9702-92CA-4302-9EAA-203E7DA4BF09}" type="presParOf" srcId="{C9B17A02-4602-4D4E-86D1-37962597F4D8}" destId="{2003D71F-1B73-4F8E-8917-233D12E961C4}" srcOrd="0" destOrd="0" presId="urn:microsoft.com/office/officeart/2005/8/layout/vProcess5"/>
    <dgm:cxn modelId="{A298086C-435E-46AD-B93F-2760585FED6A}" type="presParOf" srcId="{C9B17A02-4602-4D4E-86D1-37962597F4D8}" destId="{3F09C4F3-30EA-4349-A51A-72C640517F25}" srcOrd="1" destOrd="0" presId="urn:microsoft.com/office/officeart/2005/8/layout/vProcess5"/>
    <dgm:cxn modelId="{943DAE2B-4016-43E4-90F4-5F554655DAF9}" type="presParOf" srcId="{C9B17A02-4602-4D4E-86D1-37962597F4D8}" destId="{3222DF92-B45F-4744-8C36-7E2B918BF3A1}" srcOrd="2" destOrd="0" presId="urn:microsoft.com/office/officeart/2005/8/layout/vProcess5"/>
    <dgm:cxn modelId="{0CEEF792-13E9-4549-8508-5182CC96D5DB}" type="presParOf" srcId="{C9B17A02-4602-4D4E-86D1-37962597F4D8}" destId="{06216B33-4A5E-47EE-B415-8810DCA1C051}" srcOrd="3" destOrd="0" presId="urn:microsoft.com/office/officeart/2005/8/layout/vProcess5"/>
    <dgm:cxn modelId="{14B29298-5A33-4AD9-BF9F-7A7D3B4F1B43}" type="presParOf" srcId="{C9B17A02-4602-4D4E-86D1-37962597F4D8}" destId="{307EE8F6-CB9F-40DC-ABE6-55237A77326C}" srcOrd="4" destOrd="0" presId="urn:microsoft.com/office/officeart/2005/8/layout/vProcess5"/>
    <dgm:cxn modelId="{010E8B7B-7CFF-4ECF-BC2F-FF45D03D6367}" type="presParOf" srcId="{C9B17A02-4602-4D4E-86D1-37962597F4D8}" destId="{D35777D7-77FE-431F-B2D2-E165E1D96C8F}"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88AC7-4590-4AD4-8235-1BDC4979892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2B8E6437-E5DD-4871-8335-CC2D81DCD1F4}">
      <dgm:prSet phldrT="[Testo]" custT="1"/>
      <dgm:spPr>
        <a:solidFill>
          <a:srgbClr val="0070C0"/>
        </a:solidFill>
      </dgm:spPr>
      <dgm:t>
        <a:bodyPr/>
        <a:lstStyle/>
        <a:p>
          <a:r>
            <a:rPr lang="it-IT" sz="1800" b="1" dirty="0" smtClean="0"/>
            <a:t>DATI</a:t>
          </a:r>
          <a:endParaRPr lang="it-IT" sz="1800" b="1" dirty="0"/>
        </a:p>
      </dgm:t>
    </dgm:pt>
    <dgm:pt modelId="{51E7353C-D69D-4C67-81A2-710E685CB646}" type="parTrans" cxnId="{CD897437-311A-481E-8E15-79731504FE8D}">
      <dgm:prSet/>
      <dgm:spPr/>
      <dgm:t>
        <a:bodyPr/>
        <a:lstStyle/>
        <a:p>
          <a:endParaRPr lang="it-IT"/>
        </a:p>
      </dgm:t>
    </dgm:pt>
    <dgm:pt modelId="{453A7615-8EDE-4767-B14D-C6A4C0E44700}" type="sibTrans" cxnId="{CD897437-311A-481E-8E15-79731504FE8D}">
      <dgm:prSet/>
      <dgm:spPr/>
      <dgm:t>
        <a:bodyPr/>
        <a:lstStyle/>
        <a:p>
          <a:endParaRPr lang="it-IT"/>
        </a:p>
      </dgm:t>
    </dgm:pt>
    <dgm:pt modelId="{18759E56-CBD0-4A89-B2E7-095F9AECD448}">
      <dgm:prSet phldrT="[Testo]" custT="1"/>
      <dgm:spPr/>
      <dgm:t>
        <a:bodyPr/>
        <a:lstStyle/>
        <a:p>
          <a:r>
            <a:rPr lang="it-IT" sz="2400" dirty="0" smtClean="0"/>
            <a:t>COMPARAZIONE/MODELLI COMUNI</a:t>
          </a:r>
          <a:endParaRPr lang="it-IT" sz="2400" dirty="0"/>
        </a:p>
      </dgm:t>
    </dgm:pt>
    <dgm:pt modelId="{0AC14068-C9B6-4559-8B43-0DAD280528CD}" type="parTrans" cxnId="{21359C4F-8924-4749-8B0C-E75C737CB47F}">
      <dgm:prSet/>
      <dgm:spPr/>
      <dgm:t>
        <a:bodyPr/>
        <a:lstStyle/>
        <a:p>
          <a:endParaRPr lang="it-IT"/>
        </a:p>
      </dgm:t>
    </dgm:pt>
    <dgm:pt modelId="{E835E389-F68D-4199-8BC4-91201D9ECE96}" type="sibTrans" cxnId="{21359C4F-8924-4749-8B0C-E75C737CB47F}">
      <dgm:prSet/>
      <dgm:spPr/>
      <dgm:t>
        <a:bodyPr/>
        <a:lstStyle/>
        <a:p>
          <a:endParaRPr lang="it-IT"/>
        </a:p>
      </dgm:t>
    </dgm:pt>
    <dgm:pt modelId="{0EDD05EA-32E7-4B34-A623-F77EDDA0AEDC}" type="pres">
      <dgm:prSet presAssocID="{11D88AC7-4590-4AD4-8235-1BDC49798928}" presName="linearFlow" presStyleCnt="0">
        <dgm:presLayoutVars>
          <dgm:dir/>
          <dgm:animLvl val="lvl"/>
          <dgm:resizeHandles val="exact"/>
        </dgm:presLayoutVars>
      </dgm:prSet>
      <dgm:spPr/>
      <dgm:t>
        <a:bodyPr/>
        <a:lstStyle/>
        <a:p>
          <a:endParaRPr lang="it-IT"/>
        </a:p>
      </dgm:t>
    </dgm:pt>
    <dgm:pt modelId="{4D2030BD-A452-4661-87CA-D3BD8697DE83}" type="pres">
      <dgm:prSet presAssocID="{2B8E6437-E5DD-4871-8335-CC2D81DCD1F4}" presName="composite" presStyleCnt="0"/>
      <dgm:spPr/>
    </dgm:pt>
    <dgm:pt modelId="{45483D94-40F8-4E72-9A60-B10F88DE5F46}" type="pres">
      <dgm:prSet presAssocID="{2B8E6437-E5DD-4871-8335-CC2D81DCD1F4}" presName="parentText" presStyleLbl="alignNode1" presStyleIdx="0" presStyleCnt="1">
        <dgm:presLayoutVars>
          <dgm:chMax val="1"/>
          <dgm:bulletEnabled val="1"/>
        </dgm:presLayoutVars>
      </dgm:prSet>
      <dgm:spPr/>
      <dgm:t>
        <a:bodyPr/>
        <a:lstStyle/>
        <a:p>
          <a:endParaRPr lang="it-IT"/>
        </a:p>
      </dgm:t>
    </dgm:pt>
    <dgm:pt modelId="{97328445-9171-4D8A-8FAD-9BAD71A5FD61}" type="pres">
      <dgm:prSet presAssocID="{2B8E6437-E5DD-4871-8335-CC2D81DCD1F4}" presName="descendantText" presStyleLbl="alignAcc1" presStyleIdx="0" presStyleCnt="1">
        <dgm:presLayoutVars>
          <dgm:bulletEnabled val="1"/>
        </dgm:presLayoutVars>
      </dgm:prSet>
      <dgm:spPr/>
      <dgm:t>
        <a:bodyPr/>
        <a:lstStyle/>
        <a:p>
          <a:endParaRPr lang="it-IT"/>
        </a:p>
      </dgm:t>
    </dgm:pt>
  </dgm:ptLst>
  <dgm:cxnLst>
    <dgm:cxn modelId="{EAD83026-A6BC-4FBA-BA53-E696EBA60C1D}" type="presOf" srcId="{18759E56-CBD0-4A89-B2E7-095F9AECD448}" destId="{97328445-9171-4D8A-8FAD-9BAD71A5FD61}" srcOrd="0" destOrd="0" presId="urn:microsoft.com/office/officeart/2005/8/layout/chevron2"/>
    <dgm:cxn modelId="{416D12C6-4F8D-40BE-BEBA-87D9F6F41933}" type="presOf" srcId="{2B8E6437-E5DD-4871-8335-CC2D81DCD1F4}" destId="{45483D94-40F8-4E72-9A60-B10F88DE5F46}" srcOrd="0" destOrd="0" presId="urn:microsoft.com/office/officeart/2005/8/layout/chevron2"/>
    <dgm:cxn modelId="{21359C4F-8924-4749-8B0C-E75C737CB47F}" srcId="{2B8E6437-E5DD-4871-8335-CC2D81DCD1F4}" destId="{18759E56-CBD0-4A89-B2E7-095F9AECD448}" srcOrd="0" destOrd="0" parTransId="{0AC14068-C9B6-4559-8B43-0DAD280528CD}" sibTransId="{E835E389-F68D-4199-8BC4-91201D9ECE96}"/>
    <dgm:cxn modelId="{CD897437-311A-481E-8E15-79731504FE8D}" srcId="{11D88AC7-4590-4AD4-8235-1BDC49798928}" destId="{2B8E6437-E5DD-4871-8335-CC2D81DCD1F4}" srcOrd="0" destOrd="0" parTransId="{51E7353C-D69D-4C67-81A2-710E685CB646}" sibTransId="{453A7615-8EDE-4767-B14D-C6A4C0E44700}"/>
    <dgm:cxn modelId="{4FEC142E-5B14-484F-B330-59CE60E2132F}" type="presOf" srcId="{11D88AC7-4590-4AD4-8235-1BDC49798928}" destId="{0EDD05EA-32E7-4B34-A623-F77EDDA0AEDC}" srcOrd="0" destOrd="0" presId="urn:microsoft.com/office/officeart/2005/8/layout/chevron2"/>
    <dgm:cxn modelId="{C951D193-36B0-41B6-919E-D5FE1047AD74}" type="presParOf" srcId="{0EDD05EA-32E7-4B34-A623-F77EDDA0AEDC}" destId="{4D2030BD-A452-4661-87CA-D3BD8697DE83}" srcOrd="0" destOrd="0" presId="urn:microsoft.com/office/officeart/2005/8/layout/chevron2"/>
    <dgm:cxn modelId="{15ED3F08-295C-4392-82F7-CB2737326035}" type="presParOf" srcId="{4D2030BD-A452-4661-87CA-D3BD8697DE83}" destId="{45483D94-40F8-4E72-9A60-B10F88DE5F46}" srcOrd="0" destOrd="0" presId="urn:microsoft.com/office/officeart/2005/8/layout/chevron2"/>
    <dgm:cxn modelId="{3D43EC4F-462D-406F-A759-4EE19BDD89B4}" type="presParOf" srcId="{4D2030BD-A452-4661-87CA-D3BD8697DE83}" destId="{97328445-9171-4D8A-8FAD-9BAD71A5FD6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D88AC7-4590-4AD4-8235-1BDC4979892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2B8E6437-E5DD-4871-8335-CC2D81DCD1F4}">
      <dgm:prSet phldrT="[Testo]" custT="1"/>
      <dgm:spPr>
        <a:solidFill>
          <a:srgbClr val="0070C0"/>
        </a:solidFill>
      </dgm:spPr>
      <dgm:t>
        <a:bodyPr/>
        <a:lstStyle/>
        <a:p>
          <a:r>
            <a:rPr lang="it-IT" sz="1800" b="1" dirty="0" smtClean="0"/>
            <a:t>DATI</a:t>
          </a:r>
          <a:endParaRPr lang="it-IT" sz="1800" b="1" dirty="0"/>
        </a:p>
      </dgm:t>
    </dgm:pt>
    <dgm:pt modelId="{51E7353C-D69D-4C67-81A2-710E685CB646}" type="parTrans" cxnId="{CD897437-311A-481E-8E15-79731504FE8D}">
      <dgm:prSet/>
      <dgm:spPr/>
      <dgm:t>
        <a:bodyPr/>
        <a:lstStyle/>
        <a:p>
          <a:endParaRPr lang="it-IT"/>
        </a:p>
      </dgm:t>
    </dgm:pt>
    <dgm:pt modelId="{453A7615-8EDE-4767-B14D-C6A4C0E44700}" type="sibTrans" cxnId="{CD897437-311A-481E-8E15-79731504FE8D}">
      <dgm:prSet/>
      <dgm:spPr/>
      <dgm:t>
        <a:bodyPr/>
        <a:lstStyle/>
        <a:p>
          <a:endParaRPr lang="it-IT"/>
        </a:p>
      </dgm:t>
    </dgm:pt>
    <dgm:pt modelId="{18759E56-CBD0-4A89-B2E7-095F9AECD448}">
      <dgm:prSet phldrT="[Testo]" custT="1"/>
      <dgm:spPr/>
      <dgm:t>
        <a:bodyPr/>
        <a:lstStyle/>
        <a:p>
          <a:r>
            <a:rPr lang="it-IT" sz="2400" dirty="0" smtClean="0"/>
            <a:t>COMPARAZIONE/MODELLI COMUNI</a:t>
          </a:r>
          <a:endParaRPr lang="it-IT" sz="2400" dirty="0"/>
        </a:p>
      </dgm:t>
    </dgm:pt>
    <dgm:pt modelId="{0AC14068-C9B6-4559-8B43-0DAD280528CD}" type="parTrans" cxnId="{21359C4F-8924-4749-8B0C-E75C737CB47F}">
      <dgm:prSet/>
      <dgm:spPr/>
      <dgm:t>
        <a:bodyPr/>
        <a:lstStyle/>
        <a:p>
          <a:endParaRPr lang="it-IT"/>
        </a:p>
      </dgm:t>
    </dgm:pt>
    <dgm:pt modelId="{E835E389-F68D-4199-8BC4-91201D9ECE96}" type="sibTrans" cxnId="{21359C4F-8924-4749-8B0C-E75C737CB47F}">
      <dgm:prSet/>
      <dgm:spPr/>
      <dgm:t>
        <a:bodyPr/>
        <a:lstStyle/>
        <a:p>
          <a:endParaRPr lang="it-IT"/>
        </a:p>
      </dgm:t>
    </dgm:pt>
    <dgm:pt modelId="{3CE42ECA-D1F8-4515-AA38-80DA5B0F236B}">
      <dgm:prSet phldrT="[Testo]" custT="1"/>
      <dgm:spPr>
        <a:solidFill>
          <a:srgbClr val="C00000"/>
        </a:solidFill>
      </dgm:spPr>
      <dgm:t>
        <a:bodyPr/>
        <a:lstStyle/>
        <a:p>
          <a:r>
            <a:rPr lang="it-IT" sz="1800" b="1" dirty="0" smtClean="0"/>
            <a:t>INFORMAZIONI</a:t>
          </a:r>
          <a:endParaRPr lang="it-IT" sz="1800" b="1" dirty="0"/>
        </a:p>
      </dgm:t>
    </dgm:pt>
    <dgm:pt modelId="{D1F7692C-9045-4238-AA65-8065AF32CA73}" type="parTrans" cxnId="{246C53BF-F7F7-4C78-93AB-F07206BEF514}">
      <dgm:prSet/>
      <dgm:spPr/>
      <dgm:t>
        <a:bodyPr/>
        <a:lstStyle/>
        <a:p>
          <a:endParaRPr lang="it-IT"/>
        </a:p>
      </dgm:t>
    </dgm:pt>
    <dgm:pt modelId="{4857C3DC-8FA5-4EC3-95DC-436103C7C025}" type="sibTrans" cxnId="{246C53BF-F7F7-4C78-93AB-F07206BEF514}">
      <dgm:prSet/>
      <dgm:spPr/>
      <dgm:t>
        <a:bodyPr/>
        <a:lstStyle/>
        <a:p>
          <a:endParaRPr lang="it-IT"/>
        </a:p>
      </dgm:t>
    </dgm:pt>
    <dgm:pt modelId="{05888B5E-F943-4610-A08F-8C8D1ACEC6C1}">
      <dgm:prSet phldrT="[Testo]" custT="1"/>
      <dgm:spPr/>
      <dgm:t>
        <a:bodyPr/>
        <a:lstStyle/>
        <a:p>
          <a:r>
            <a:rPr lang="it-IT" sz="2400" dirty="0" smtClean="0"/>
            <a:t>CONTESTO/AUTOVALUTAZIONE</a:t>
          </a:r>
          <a:endParaRPr lang="it-IT" sz="2400" dirty="0"/>
        </a:p>
      </dgm:t>
    </dgm:pt>
    <dgm:pt modelId="{33195E67-F6BE-4524-AA51-AB3FF241C555}" type="parTrans" cxnId="{F937BA54-1A1F-4A08-B872-D4CC96FF3078}">
      <dgm:prSet/>
      <dgm:spPr/>
      <dgm:t>
        <a:bodyPr/>
        <a:lstStyle/>
        <a:p>
          <a:endParaRPr lang="it-IT"/>
        </a:p>
      </dgm:t>
    </dgm:pt>
    <dgm:pt modelId="{B1C46C66-6169-4641-9507-1588E5B4EE71}" type="sibTrans" cxnId="{F937BA54-1A1F-4A08-B872-D4CC96FF3078}">
      <dgm:prSet/>
      <dgm:spPr/>
      <dgm:t>
        <a:bodyPr/>
        <a:lstStyle/>
        <a:p>
          <a:endParaRPr lang="it-IT"/>
        </a:p>
      </dgm:t>
    </dgm:pt>
    <dgm:pt modelId="{0EDD05EA-32E7-4B34-A623-F77EDDA0AEDC}" type="pres">
      <dgm:prSet presAssocID="{11D88AC7-4590-4AD4-8235-1BDC49798928}" presName="linearFlow" presStyleCnt="0">
        <dgm:presLayoutVars>
          <dgm:dir/>
          <dgm:animLvl val="lvl"/>
          <dgm:resizeHandles val="exact"/>
        </dgm:presLayoutVars>
      </dgm:prSet>
      <dgm:spPr/>
      <dgm:t>
        <a:bodyPr/>
        <a:lstStyle/>
        <a:p>
          <a:endParaRPr lang="it-IT"/>
        </a:p>
      </dgm:t>
    </dgm:pt>
    <dgm:pt modelId="{4D2030BD-A452-4661-87CA-D3BD8697DE83}" type="pres">
      <dgm:prSet presAssocID="{2B8E6437-E5DD-4871-8335-CC2D81DCD1F4}" presName="composite" presStyleCnt="0"/>
      <dgm:spPr/>
    </dgm:pt>
    <dgm:pt modelId="{45483D94-40F8-4E72-9A60-B10F88DE5F46}" type="pres">
      <dgm:prSet presAssocID="{2B8E6437-E5DD-4871-8335-CC2D81DCD1F4}" presName="parentText" presStyleLbl="alignNode1" presStyleIdx="0" presStyleCnt="2">
        <dgm:presLayoutVars>
          <dgm:chMax val="1"/>
          <dgm:bulletEnabled val="1"/>
        </dgm:presLayoutVars>
      </dgm:prSet>
      <dgm:spPr/>
      <dgm:t>
        <a:bodyPr/>
        <a:lstStyle/>
        <a:p>
          <a:endParaRPr lang="it-IT"/>
        </a:p>
      </dgm:t>
    </dgm:pt>
    <dgm:pt modelId="{97328445-9171-4D8A-8FAD-9BAD71A5FD61}" type="pres">
      <dgm:prSet presAssocID="{2B8E6437-E5DD-4871-8335-CC2D81DCD1F4}" presName="descendantText" presStyleLbl="alignAcc1" presStyleIdx="0" presStyleCnt="2" custLinFactNeighborX="-967" custLinFactNeighborY="1254">
        <dgm:presLayoutVars>
          <dgm:bulletEnabled val="1"/>
        </dgm:presLayoutVars>
      </dgm:prSet>
      <dgm:spPr/>
      <dgm:t>
        <a:bodyPr/>
        <a:lstStyle/>
        <a:p>
          <a:endParaRPr lang="it-IT"/>
        </a:p>
      </dgm:t>
    </dgm:pt>
    <dgm:pt modelId="{3DB071DB-9C29-4E56-979C-0DA7DFB88BCD}" type="pres">
      <dgm:prSet presAssocID="{453A7615-8EDE-4767-B14D-C6A4C0E44700}" presName="sp" presStyleCnt="0"/>
      <dgm:spPr/>
    </dgm:pt>
    <dgm:pt modelId="{C958AC68-7957-403A-8332-8BD42469C1A1}" type="pres">
      <dgm:prSet presAssocID="{3CE42ECA-D1F8-4515-AA38-80DA5B0F236B}" presName="composite" presStyleCnt="0"/>
      <dgm:spPr/>
    </dgm:pt>
    <dgm:pt modelId="{31F960A8-E703-483C-B371-00C514BA0DFC}" type="pres">
      <dgm:prSet presAssocID="{3CE42ECA-D1F8-4515-AA38-80DA5B0F236B}" presName="parentText" presStyleLbl="alignNode1" presStyleIdx="1" presStyleCnt="2">
        <dgm:presLayoutVars>
          <dgm:chMax val="1"/>
          <dgm:bulletEnabled val="1"/>
        </dgm:presLayoutVars>
      </dgm:prSet>
      <dgm:spPr/>
      <dgm:t>
        <a:bodyPr/>
        <a:lstStyle/>
        <a:p>
          <a:endParaRPr lang="it-IT"/>
        </a:p>
      </dgm:t>
    </dgm:pt>
    <dgm:pt modelId="{90E0507A-A8F5-45C9-BB4D-F00DF72D9502}" type="pres">
      <dgm:prSet presAssocID="{3CE42ECA-D1F8-4515-AA38-80DA5B0F236B}" presName="descendantText" presStyleLbl="alignAcc1" presStyleIdx="1" presStyleCnt="2">
        <dgm:presLayoutVars>
          <dgm:bulletEnabled val="1"/>
        </dgm:presLayoutVars>
      </dgm:prSet>
      <dgm:spPr/>
      <dgm:t>
        <a:bodyPr/>
        <a:lstStyle/>
        <a:p>
          <a:endParaRPr lang="it-IT"/>
        </a:p>
      </dgm:t>
    </dgm:pt>
  </dgm:ptLst>
  <dgm:cxnLst>
    <dgm:cxn modelId="{21359C4F-8924-4749-8B0C-E75C737CB47F}" srcId="{2B8E6437-E5DD-4871-8335-CC2D81DCD1F4}" destId="{18759E56-CBD0-4A89-B2E7-095F9AECD448}" srcOrd="0" destOrd="0" parTransId="{0AC14068-C9B6-4559-8B43-0DAD280528CD}" sibTransId="{E835E389-F68D-4199-8BC4-91201D9ECE96}"/>
    <dgm:cxn modelId="{64A16B88-0AA0-4F4D-B645-6CD945FE3731}" type="presOf" srcId="{05888B5E-F943-4610-A08F-8C8D1ACEC6C1}" destId="{90E0507A-A8F5-45C9-BB4D-F00DF72D9502}" srcOrd="0" destOrd="0" presId="urn:microsoft.com/office/officeart/2005/8/layout/chevron2"/>
    <dgm:cxn modelId="{EB696480-0BCD-4326-9D83-EFA515367388}" type="presOf" srcId="{2B8E6437-E5DD-4871-8335-CC2D81DCD1F4}" destId="{45483D94-40F8-4E72-9A60-B10F88DE5F46}" srcOrd="0" destOrd="0" presId="urn:microsoft.com/office/officeart/2005/8/layout/chevron2"/>
    <dgm:cxn modelId="{2BE437DF-4FD4-4631-A942-6EC2605BCA7B}" type="presOf" srcId="{11D88AC7-4590-4AD4-8235-1BDC49798928}" destId="{0EDD05EA-32E7-4B34-A623-F77EDDA0AEDC}" srcOrd="0" destOrd="0" presId="urn:microsoft.com/office/officeart/2005/8/layout/chevron2"/>
    <dgm:cxn modelId="{246C53BF-F7F7-4C78-93AB-F07206BEF514}" srcId="{11D88AC7-4590-4AD4-8235-1BDC49798928}" destId="{3CE42ECA-D1F8-4515-AA38-80DA5B0F236B}" srcOrd="1" destOrd="0" parTransId="{D1F7692C-9045-4238-AA65-8065AF32CA73}" sibTransId="{4857C3DC-8FA5-4EC3-95DC-436103C7C025}"/>
    <dgm:cxn modelId="{F937BA54-1A1F-4A08-B872-D4CC96FF3078}" srcId="{3CE42ECA-D1F8-4515-AA38-80DA5B0F236B}" destId="{05888B5E-F943-4610-A08F-8C8D1ACEC6C1}" srcOrd="0" destOrd="0" parTransId="{33195E67-F6BE-4524-AA51-AB3FF241C555}" sibTransId="{B1C46C66-6169-4641-9507-1588E5B4EE71}"/>
    <dgm:cxn modelId="{75D0CB24-745D-4487-989F-45EDD28DE014}" type="presOf" srcId="{3CE42ECA-D1F8-4515-AA38-80DA5B0F236B}" destId="{31F960A8-E703-483C-B371-00C514BA0DFC}" srcOrd="0" destOrd="0" presId="urn:microsoft.com/office/officeart/2005/8/layout/chevron2"/>
    <dgm:cxn modelId="{CD897437-311A-481E-8E15-79731504FE8D}" srcId="{11D88AC7-4590-4AD4-8235-1BDC49798928}" destId="{2B8E6437-E5DD-4871-8335-CC2D81DCD1F4}" srcOrd="0" destOrd="0" parTransId="{51E7353C-D69D-4C67-81A2-710E685CB646}" sibTransId="{453A7615-8EDE-4767-B14D-C6A4C0E44700}"/>
    <dgm:cxn modelId="{5A20CA7D-749C-424A-9C98-478249354F77}" type="presOf" srcId="{18759E56-CBD0-4A89-B2E7-095F9AECD448}" destId="{97328445-9171-4D8A-8FAD-9BAD71A5FD61}" srcOrd="0" destOrd="0" presId="urn:microsoft.com/office/officeart/2005/8/layout/chevron2"/>
    <dgm:cxn modelId="{51A800C3-1BB5-46E2-8247-BD3625F4A418}" type="presParOf" srcId="{0EDD05EA-32E7-4B34-A623-F77EDDA0AEDC}" destId="{4D2030BD-A452-4661-87CA-D3BD8697DE83}" srcOrd="0" destOrd="0" presId="urn:microsoft.com/office/officeart/2005/8/layout/chevron2"/>
    <dgm:cxn modelId="{2A5FD325-E444-4EFD-B388-09BE350D14ED}" type="presParOf" srcId="{4D2030BD-A452-4661-87CA-D3BD8697DE83}" destId="{45483D94-40F8-4E72-9A60-B10F88DE5F46}" srcOrd="0" destOrd="0" presId="urn:microsoft.com/office/officeart/2005/8/layout/chevron2"/>
    <dgm:cxn modelId="{208B4AB1-ACD7-41D4-B5FD-B94E3812B593}" type="presParOf" srcId="{4D2030BD-A452-4661-87CA-D3BD8697DE83}" destId="{97328445-9171-4D8A-8FAD-9BAD71A5FD61}" srcOrd="1" destOrd="0" presId="urn:microsoft.com/office/officeart/2005/8/layout/chevron2"/>
    <dgm:cxn modelId="{4911C1F2-AE14-40EA-B6FC-13609FC6E1E9}" type="presParOf" srcId="{0EDD05EA-32E7-4B34-A623-F77EDDA0AEDC}" destId="{3DB071DB-9C29-4E56-979C-0DA7DFB88BCD}" srcOrd="1" destOrd="0" presId="urn:microsoft.com/office/officeart/2005/8/layout/chevron2"/>
    <dgm:cxn modelId="{EB644A99-227E-4A44-9B74-176A65C5D68C}" type="presParOf" srcId="{0EDD05EA-32E7-4B34-A623-F77EDDA0AEDC}" destId="{C958AC68-7957-403A-8332-8BD42469C1A1}" srcOrd="2" destOrd="0" presId="urn:microsoft.com/office/officeart/2005/8/layout/chevron2"/>
    <dgm:cxn modelId="{6A8C0073-3657-438A-85FD-816EE54C37BF}" type="presParOf" srcId="{C958AC68-7957-403A-8332-8BD42469C1A1}" destId="{31F960A8-E703-483C-B371-00C514BA0DFC}" srcOrd="0" destOrd="0" presId="urn:microsoft.com/office/officeart/2005/8/layout/chevron2"/>
    <dgm:cxn modelId="{C5F61AF6-2ACE-4335-AC8F-C09DC0C17EAF}" type="presParOf" srcId="{C958AC68-7957-403A-8332-8BD42469C1A1}" destId="{90E0507A-A8F5-45C9-BB4D-F00DF72D950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D88AC7-4590-4AD4-8235-1BDC4979892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2B8E6437-E5DD-4871-8335-CC2D81DCD1F4}">
      <dgm:prSet phldrT="[Testo]" custT="1"/>
      <dgm:spPr>
        <a:solidFill>
          <a:srgbClr val="0070C0"/>
        </a:solidFill>
      </dgm:spPr>
      <dgm:t>
        <a:bodyPr/>
        <a:lstStyle/>
        <a:p>
          <a:r>
            <a:rPr lang="it-IT" sz="1800" b="1" dirty="0" smtClean="0"/>
            <a:t>DATI</a:t>
          </a:r>
          <a:endParaRPr lang="it-IT" sz="1800" b="1" dirty="0"/>
        </a:p>
      </dgm:t>
    </dgm:pt>
    <dgm:pt modelId="{51E7353C-D69D-4C67-81A2-710E685CB646}" type="parTrans" cxnId="{CD897437-311A-481E-8E15-79731504FE8D}">
      <dgm:prSet/>
      <dgm:spPr/>
      <dgm:t>
        <a:bodyPr/>
        <a:lstStyle/>
        <a:p>
          <a:endParaRPr lang="it-IT"/>
        </a:p>
      </dgm:t>
    </dgm:pt>
    <dgm:pt modelId="{453A7615-8EDE-4767-B14D-C6A4C0E44700}" type="sibTrans" cxnId="{CD897437-311A-481E-8E15-79731504FE8D}">
      <dgm:prSet/>
      <dgm:spPr/>
      <dgm:t>
        <a:bodyPr/>
        <a:lstStyle/>
        <a:p>
          <a:endParaRPr lang="it-IT"/>
        </a:p>
      </dgm:t>
    </dgm:pt>
    <dgm:pt modelId="{18759E56-CBD0-4A89-B2E7-095F9AECD448}">
      <dgm:prSet phldrT="[Testo]" custT="1"/>
      <dgm:spPr/>
      <dgm:t>
        <a:bodyPr/>
        <a:lstStyle/>
        <a:p>
          <a:r>
            <a:rPr lang="it-IT" sz="2400" dirty="0" smtClean="0"/>
            <a:t>COMPARAZIONE/MODELLI COMUNI</a:t>
          </a:r>
          <a:endParaRPr lang="it-IT" sz="2400" dirty="0"/>
        </a:p>
      </dgm:t>
    </dgm:pt>
    <dgm:pt modelId="{0AC14068-C9B6-4559-8B43-0DAD280528CD}" type="parTrans" cxnId="{21359C4F-8924-4749-8B0C-E75C737CB47F}">
      <dgm:prSet/>
      <dgm:spPr/>
      <dgm:t>
        <a:bodyPr/>
        <a:lstStyle/>
        <a:p>
          <a:endParaRPr lang="it-IT"/>
        </a:p>
      </dgm:t>
    </dgm:pt>
    <dgm:pt modelId="{E835E389-F68D-4199-8BC4-91201D9ECE96}" type="sibTrans" cxnId="{21359C4F-8924-4749-8B0C-E75C737CB47F}">
      <dgm:prSet/>
      <dgm:spPr/>
      <dgm:t>
        <a:bodyPr/>
        <a:lstStyle/>
        <a:p>
          <a:endParaRPr lang="it-IT"/>
        </a:p>
      </dgm:t>
    </dgm:pt>
    <dgm:pt modelId="{3CE42ECA-D1F8-4515-AA38-80DA5B0F236B}">
      <dgm:prSet phldrT="[Testo]" custT="1"/>
      <dgm:spPr>
        <a:solidFill>
          <a:srgbClr val="C00000"/>
        </a:solidFill>
      </dgm:spPr>
      <dgm:t>
        <a:bodyPr/>
        <a:lstStyle/>
        <a:p>
          <a:r>
            <a:rPr lang="it-IT" sz="1800" b="1" dirty="0" smtClean="0"/>
            <a:t>INFORMAZIONI</a:t>
          </a:r>
          <a:endParaRPr lang="it-IT" sz="1800" b="1" dirty="0"/>
        </a:p>
      </dgm:t>
    </dgm:pt>
    <dgm:pt modelId="{D1F7692C-9045-4238-AA65-8065AF32CA73}" type="parTrans" cxnId="{246C53BF-F7F7-4C78-93AB-F07206BEF514}">
      <dgm:prSet/>
      <dgm:spPr/>
      <dgm:t>
        <a:bodyPr/>
        <a:lstStyle/>
        <a:p>
          <a:endParaRPr lang="it-IT"/>
        </a:p>
      </dgm:t>
    </dgm:pt>
    <dgm:pt modelId="{4857C3DC-8FA5-4EC3-95DC-436103C7C025}" type="sibTrans" cxnId="{246C53BF-F7F7-4C78-93AB-F07206BEF514}">
      <dgm:prSet/>
      <dgm:spPr/>
      <dgm:t>
        <a:bodyPr/>
        <a:lstStyle/>
        <a:p>
          <a:endParaRPr lang="it-IT"/>
        </a:p>
      </dgm:t>
    </dgm:pt>
    <dgm:pt modelId="{05888B5E-F943-4610-A08F-8C8D1ACEC6C1}">
      <dgm:prSet phldrT="[Testo]" custT="1"/>
      <dgm:spPr/>
      <dgm:t>
        <a:bodyPr/>
        <a:lstStyle/>
        <a:p>
          <a:r>
            <a:rPr lang="it-IT" sz="2400" dirty="0" smtClean="0"/>
            <a:t>CONTESTO/AUTOVALUTAZIONE</a:t>
          </a:r>
          <a:endParaRPr lang="it-IT" sz="2400" dirty="0"/>
        </a:p>
      </dgm:t>
    </dgm:pt>
    <dgm:pt modelId="{33195E67-F6BE-4524-AA51-AB3FF241C555}" type="parTrans" cxnId="{F937BA54-1A1F-4A08-B872-D4CC96FF3078}">
      <dgm:prSet/>
      <dgm:spPr/>
      <dgm:t>
        <a:bodyPr/>
        <a:lstStyle/>
        <a:p>
          <a:endParaRPr lang="it-IT"/>
        </a:p>
      </dgm:t>
    </dgm:pt>
    <dgm:pt modelId="{B1C46C66-6169-4641-9507-1588E5B4EE71}" type="sibTrans" cxnId="{F937BA54-1A1F-4A08-B872-D4CC96FF3078}">
      <dgm:prSet/>
      <dgm:spPr/>
      <dgm:t>
        <a:bodyPr/>
        <a:lstStyle/>
        <a:p>
          <a:endParaRPr lang="it-IT"/>
        </a:p>
      </dgm:t>
    </dgm:pt>
    <dgm:pt modelId="{8A845EFF-75B9-4707-BA76-6BD384708E8A}">
      <dgm:prSet phldrT="[Testo]" custT="1"/>
      <dgm:spPr>
        <a:solidFill>
          <a:srgbClr val="7030A0"/>
        </a:solidFill>
      </dgm:spPr>
      <dgm:t>
        <a:bodyPr/>
        <a:lstStyle/>
        <a:p>
          <a:r>
            <a:rPr lang="it-IT" sz="1800" b="1" dirty="0" smtClean="0"/>
            <a:t>CONOSCENZE</a:t>
          </a:r>
          <a:endParaRPr lang="it-IT" sz="1800" b="1" dirty="0"/>
        </a:p>
      </dgm:t>
    </dgm:pt>
    <dgm:pt modelId="{1340E62E-9740-4201-8D22-E452BFEA5030}" type="parTrans" cxnId="{D9819384-52ED-4E3E-84E7-969F82824946}">
      <dgm:prSet/>
      <dgm:spPr/>
      <dgm:t>
        <a:bodyPr/>
        <a:lstStyle/>
        <a:p>
          <a:endParaRPr lang="it-IT"/>
        </a:p>
      </dgm:t>
    </dgm:pt>
    <dgm:pt modelId="{605124FD-AC7C-47D8-B7A2-046E596E4B6B}" type="sibTrans" cxnId="{D9819384-52ED-4E3E-84E7-969F82824946}">
      <dgm:prSet/>
      <dgm:spPr/>
      <dgm:t>
        <a:bodyPr/>
        <a:lstStyle/>
        <a:p>
          <a:endParaRPr lang="it-IT"/>
        </a:p>
      </dgm:t>
    </dgm:pt>
    <dgm:pt modelId="{6B1D996D-2DFE-44F7-9793-DF293F7F0A40}">
      <dgm:prSet phldrT="[Testo]" custT="1"/>
      <dgm:spPr/>
      <dgm:t>
        <a:bodyPr/>
        <a:lstStyle/>
        <a:p>
          <a:r>
            <a:rPr lang="it-IT" sz="2400" dirty="0" smtClean="0"/>
            <a:t>TRASFORMAZIONE/MIGLIORAMENTO</a:t>
          </a:r>
          <a:endParaRPr lang="it-IT" sz="2400" dirty="0"/>
        </a:p>
      </dgm:t>
    </dgm:pt>
    <dgm:pt modelId="{A096AD5B-E8C8-400F-939C-771494C736B2}" type="parTrans" cxnId="{B5F3AF00-35E4-49D5-BEA5-6DB6657B7139}">
      <dgm:prSet/>
      <dgm:spPr/>
      <dgm:t>
        <a:bodyPr/>
        <a:lstStyle/>
        <a:p>
          <a:endParaRPr lang="it-IT"/>
        </a:p>
      </dgm:t>
    </dgm:pt>
    <dgm:pt modelId="{847655C8-E31E-4BF8-997E-00FE381A7807}" type="sibTrans" cxnId="{B5F3AF00-35E4-49D5-BEA5-6DB6657B7139}">
      <dgm:prSet/>
      <dgm:spPr/>
      <dgm:t>
        <a:bodyPr/>
        <a:lstStyle/>
        <a:p>
          <a:endParaRPr lang="it-IT"/>
        </a:p>
      </dgm:t>
    </dgm:pt>
    <dgm:pt modelId="{0EDD05EA-32E7-4B34-A623-F77EDDA0AEDC}" type="pres">
      <dgm:prSet presAssocID="{11D88AC7-4590-4AD4-8235-1BDC49798928}" presName="linearFlow" presStyleCnt="0">
        <dgm:presLayoutVars>
          <dgm:dir/>
          <dgm:animLvl val="lvl"/>
          <dgm:resizeHandles val="exact"/>
        </dgm:presLayoutVars>
      </dgm:prSet>
      <dgm:spPr/>
      <dgm:t>
        <a:bodyPr/>
        <a:lstStyle/>
        <a:p>
          <a:endParaRPr lang="it-IT"/>
        </a:p>
      </dgm:t>
    </dgm:pt>
    <dgm:pt modelId="{4D2030BD-A452-4661-87CA-D3BD8697DE83}" type="pres">
      <dgm:prSet presAssocID="{2B8E6437-E5DD-4871-8335-CC2D81DCD1F4}" presName="composite" presStyleCnt="0"/>
      <dgm:spPr/>
    </dgm:pt>
    <dgm:pt modelId="{45483D94-40F8-4E72-9A60-B10F88DE5F46}" type="pres">
      <dgm:prSet presAssocID="{2B8E6437-E5DD-4871-8335-CC2D81DCD1F4}" presName="parentText" presStyleLbl="alignNode1" presStyleIdx="0" presStyleCnt="3">
        <dgm:presLayoutVars>
          <dgm:chMax val="1"/>
          <dgm:bulletEnabled val="1"/>
        </dgm:presLayoutVars>
      </dgm:prSet>
      <dgm:spPr/>
      <dgm:t>
        <a:bodyPr/>
        <a:lstStyle/>
        <a:p>
          <a:endParaRPr lang="it-IT"/>
        </a:p>
      </dgm:t>
    </dgm:pt>
    <dgm:pt modelId="{97328445-9171-4D8A-8FAD-9BAD71A5FD61}" type="pres">
      <dgm:prSet presAssocID="{2B8E6437-E5DD-4871-8335-CC2D81DCD1F4}" presName="descendantText" presStyleLbl="alignAcc1" presStyleIdx="0" presStyleCnt="3">
        <dgm:presLayoutVars>
          <dgm:bulletEnabled val="1"/>
        </dgm:presLayoutVars>
      </dgm:prSet>
      <dgm:spPr/>
      <dgm:t>
        <a:bodyPr/>
        <a:lstStyle/>
        <a:p>
          <a:endParaRPr lang="it-IT"/>
        </a:p>
      </dgm:t>
    </dgm:pt>
    <dgm:pt modelId="{3DB071DB-9C29-4E56-979C-0DA7DFB88BCD}" type="pres">
      <dgm:prSet presAssocID="{453A7615-8EDE-4767-B14D-C6A4C0E44700}" presName="sp" presStyleCnt="0"/>
      <dgm:spPr/>
    </dgm:pt>
    <dgm:pt modelId="{C958AC68-7957-403A-8332-8BD42469C1A1}" type="pres">
      <dgm:prSet presAssocID="{3CE42ECA-D1F8-4515-AA38-80DA5B0F236B}" presName="composite" presStyleCnt="0"/>
      <dgm:spPr/>
    </dgm:pt>
    <dgm:pt modelId="{31F960A8-E703-483C-B371-00C514BA0DFC}" type="pres">
      <dgm:prSet presAssocID="{3CE42ECA-D1F8-4515-AA38-80DA5B0F236B}" presName="parentText" presStyleLbl="alignNode1" presStyleIdx="1" presStyleCnt="3">
        <dgm:presLayoutVars>
          <dgm:chMax val="1"/>
          <dgm:bulletEnabled val="1"/>
        </dgm:presLayoutVars>
      </dgm:prSet>
      <dgm:spPr/>
      <dgm:t>
        <a:bodyPr/>
        <a:lstStyle/>
        <a:p>
          <a:endParaRPr lang="it-IT"/>
        </a:p>
      </dgm:t>
    </dgm:pt>
    <dgm:pt modelId="{90E0507A-A8F5-45C9-BB4D-F00DF72D9502}" type="pres">
      <dgm:prSet presAssocID="{3CE42ECA-D1F8-4515-AA38-80DA5B0F236B}" presName="descendantText" presStyleLbl="alignAcc1" presStyleIdx="1" presStyleCnt="3">
        <dgm:presLayoutVars>
          <dgm:bulletEnabled val="1"/>
        </dgm:presLayoutVars>
      </dgm:prSet>
      <dgm:spPr/>
      <dgm:t>
        <a:bodyPr/>
        <a:lstStyle/>
        <a:p>
          <a:endParaRPr lang="it-IT"/>
        </a:p>
      </dgm:t>
    </dgm:pt>
    <dgm:pt modelId="{9D69C056-7255-416C-B169-8B8FBE1FD726}" type="pres">
      <dgm:prSet presAssocID="{4857C3DC-8FA5-4EC3-95DC-436103C7C025}" presName="sp" presStyleCnt="0"/>
      <dgm:spPr/>
    </dgm:pt>
    <dgm:pt modelId="{20DFFDDB-3BA4-489E-8D48-09F4CC953A5D}" type="pres">
      <dgm:prSet presAssocID="{8A845EFF-75B9-4707-BA76-6BD384708E8A}" presName="composite" presStyleCnt="0"/>
      <dgm:spPr/>
    </dgm:pt>
    <dgm:pt modelId="{360E44C0-A909-4CE6-9FB8-F482E9292201}" type="pres">
      <dgm:prSet presAssocID="{8A845EFF-75B9-4707-BA76-6BD384708E8A}" presName="parentText" presStyleLbl="alignNode1" presStyleIdx="2" presStyleCnt="3">
        <dgm:presLayoutVars>
          <dgm:chMax val="1"/>
          <dgm:bulletEnabled val="1"/>
        </dgm:presLayoutVars>
      </dgm:prSet>
      <dgm:spPr/>
      <dgm:t>
        <a:bodyPr/>
        <a:lstStyle/>
        <a:p>
          <a:endParaRPr lang="it-IT"/>
        </a:p>
      </dgm:t>
    </dgm:pt>
    <dgm:pt modelId="{C2E307F9-2543-4C47-AA5B-47B2FC94E418}" type="pres">
      <dgm:prSet presAssocID="{8A845EFF-75B9-4707-BA76-6BD384708E8A}" presName="descendantText" presStyleLbl="alignAcc1" presStyleIdx="2" presStyleCnt="3">
        <dgm:presLayoutVars>
          <dgm:bulletEnabled val="1"/>
        </dgm:presLayoutVars>
      </dgm:prSet>
      <dgm:spPr/>
      <dgm:t>
        <a:bodyPr/>
        <a:lstStyle/>
        <a:p>
          <a:endParaRPr lang="it-IT"/>
        </a:p>
      </dgm:t>
    </dgm:pt>
  </dgm:ptLst>
  <dgm:cxnLst>
    <dgm:cxn modelId="{E6B65009-BFE5-4723-8AF4-E57B0F4D80A2}" type="presOf" srcId="{8A845EFF-75B9-4707-BA76-6BD384708E8A}" destId="{360E44C0-A909-4CE6-9FB8-F482E9292201}" srcOrd="0" destOrd="0" presId="urn:microsoft.com/office/officeart/2005/8/layout/chevron2"/>
    <dgm:cxn modelId="{D9819384-52ED-4E3E-84E7-969F82824946}" srcId="{11D88AC7-4590-4AD4-8235-1BDC49798928}" destId="{8A845EFF-75B9-4707-BA76-6BD384708E8A}" srcOrd="2" destOrd="0" parTransId="{1340E62E-9740-4201-8D22-E452BFEA5030}" sibTransId="{605124FD-AC7C-47D8-B7A2-046E596E4B6B}"/>
    <dgm:cxn modelId="{35AD803C-492D-4472-A6E1-79B72215D6D4}" type="presOf" srcId="{05888B5E-F943-4610-A08F-8C8D1ACEC6C1}" destId="{90E0507A-A8F5-45C9-BB4D-F00DF72D9502}" srcOrd="0" destOrd="0" presId="urn:microsoft.com/office/officeart/2005/8/layout/chevron2"/>
    <dgm:cxn modelId="{21359C4F-8924-4749-8B0C-E75C737CB47F}" srcId="{2B8E6437-E5DD-4871-8335-CC2D81DCD1F4}" destId="{18759E56-CBD0-4A89-B2E7-095F9AECD448}" srcOrd="0" destOrd="0" parTransId="{0AC14068-C9B6-4559-8B43-0DAD280528CD}" sibTransId="{E835E389-F68D-4199-8BC4-91201D9ECE96}"/>
    <dgm:cxn modelId="{B5F3AF00-35E4-49D5-BEA5-6DB6657B7139}" srcId="{8A845EFF-75B9-4707-BA76-6BD384708E8A}" destId="{6B1D996D-2DFE-44F7-9793-DF293F7F0A40}" srcOrd="0" destOrd="0" parTransId="{A096AD5B-E8C8-400F-939C-771494C736B2}" sibTransId="{847655C8-E31E-4BF8-997E-00FE381A7807}"/>
    <dgm:cxn modelId="{C4AF9971-D56C-42FC-B1EB-BC76EDEF4450}" type="presOf" srcId="{2B8E6437-E5DD-4871-8335-CC2D81DCD1F4}" destId="{45483D94-40F8-4E72-9A60-B10F88DE5F46}" srcOrd="0" destOrd="0" presId="urn:microsoft.com/office/officeart/2005/8/layout/chevron2"/>
    <dgm:cxn modelId="{75822846-78CF-4979-B00A-F42D03B06639}" type="presOf" srcId="{3CE42ECA-D1F8-4515-AA38-80DA5B0F236B}" destId="{31F960A8-E703-483C-B371-00C514BA0DFC}" srcOrd="0" destOrd="0" presId="urn:microsoft.com/office/officeart/2005/8/layout/chevron2"/>
    <dgm:cxn modelId="{B45E1698-B730-4DB1-9D8D-9DD55500C01A}" type="presOf" srcId="{11D88AC7-4590-4AD4-8235-1BDC49798928}" destId="{0EDD05EA-32E7-4B34-A623-F77EDDA0AEDC}" srcOrd="0" destOrd="0" presId="urn:microsoft.com/office/officeart/2005/8/layout/chevron2"/>
    <dgm:cxn modelId="{B1DD212F-DF92-4DA0-9C14-10C24BD054F5}" type="presOf" srcId="{18759E56-CBD0-4A89-B2E7-095F9AECD448}" destId="{97328445-9171-4D8A-8FAD-9BAD71A5FD61}" srcOrd="0" destOrd="0" presId="urn:microsoft.com/office/officeart/2005/8/layout/chevron2"/>
    <dgm:cxn modelId="{246C53BF-F7F7-4C78-93AB-F07206BEF514}" srcId="{11D88AC7-4590-4AD4-8235-1BDC49798928}" destId="{3CE42ECA-D1F8-4515-AA38-80DA5B0F236B}" srcOrd="1" destOrd="0" parTransId="{D1F7692C-9045-4238-AA65-8065AF32CA73}" sibTransId="{4857C3DC-8FA5-4EC3-95DC-436103C7C025}"/>
    <dgm:cxn modelId="{F937BA54-1A1F-4A08-B872-D4CC96FF3078}" srcId="{3CE42ECA-D1F8-4515-AA38-80DA5B0F236B}" destId="{05888B5E-F943-4610-A08F-8C8D1ACEC6C1}" srcOrd="0" destOrd="0" parTransId="{33195E67-F6BE-4524-AA51-AB3FF241C555}" sibTransId="{B1C46C66-6169-4641-9507-1588E5B4EE71}"/>
    <dgm:cxn modelId="{CD897437-311A-481E-8E15-79731504FE8D}" srcId="{11D88AC7-4590-4AD4-8235-1BDC49798928}" destId="{2B8E6437-E5DD-4871-8335-CC2D81DCD1F4}" srcOrd="0" destOrd="0" parTransId="{51E7353C-D69D-4C67-81A2-710E685CB646}" sibTransId="{453A7615-8EDE-4767-B14D-C6A4C0E44700}"/>
    <dgm:cxn modelId="{344714F0-20FA-42D0-A828-E78CD662A95C}" type="presOf" srcId="{6B1D996D-2DFE-44F7-9793-DF293F7F0A40}" destId="{C2E307F9-2543-4C47-AA5B-47B2FC94E418}" srcOrd="0" destOrd="0" presId="urn:microsoft.com/office/officeart/2005/8/layout/chevron2"/>
    <dgm:cxn modelId="{54EE5707-4F6A-43C6-8FF4-71C7601C3921}" type="presParOf" srcId="{0EDD05EA-32E7-4B34-A623-F77EDDA0AEDC}" destId="{4D2030BD-A452-4661-87CA-D3BD8697DE83}" srcOrd="0" destOrd="0" presId="urn:microsoft.com/office/officeart/2005/8/layout/chevron2"/>
    <dgm:cxn modelId="{5B1E3B9C-66DE-4934-91C9-32F41016186A}" type="presParOf" srcId="{4D2030BD-A452-4661-87CA-D3BD8697DE83}" destId="{45483D94-40F8-4E72-9A60-B10F88DE5F46}" srcOrd="0" destOrd="0" presId="urn:microsoft.com/office/officeart/2005/8/layout/chevron2"/>
    <dgm:cxn modelId="{80C8505C-0F08-43C8-AD2F-9C1CE48C24E0}" type="presParOf" srcId="{4D2030BD-A452-4661-87CA-D3BD8697DE83}" destId="{97328445-9171-4D8A-8FAD-9BAD71A5FD61}" srcOrd="1" destOrd="0" presId="urn:microsoft.com/office/officeart/2005/8/layout/chevron2"/>
    <dgm:cxn modelId="{D48FE901-B99D-4E7A-A4A5-10DC83DB752A}" type="presParOf" srcId="{0EDD05EA-32E7-4B34-A623-F77EDDA0AEDC}" destId="{3DB071DB-9C29-4E56-979C-0DA7DFB88BCD}" srcOrd="1" destOrd="0" presId="urn:microsoft.com/office/officeart/2005/8/layout/chevron2"/>
    <dgm:cxn modelId="{A1E97A4D-B2C2-4865-BCAE-CA3532870CE0}" type="presParOf" srcId="{0EDD05EA-32E7-4B34-A623-F77EDDA0AEDC}" destId="{C958AC68-7957-403A-8332-8BD42469C1A1}" srcOrd="2" destOrd="0" presId="urn:microsoft.com/office/officeart/2005/8/layout/chevron2"/>
    <dgm:cxn modelId="{D5211C3D-9116-4B94-83CE-800AE9219675}" type="presParOf" srcId="{C958AC68-7957-403A-8332-8BD42469C1A1}" destId="{31F960A8-E703-483C-B371-00C514BA0DFC}" srcOrd="0" destOrd="0" presId="urn:microsoft.com/office/officeart/2005/8/layout/chevron2"/>
    <dgm:cxn modelId="{9A0C4396-8202-4D9E-AC64-DD6A1258FE4B}" type="presParOf" srcId="{C958AC68-7957-403A-8332-8BD42469C1A1}" destId="{90E0507A-A8F5-45C9-BB4D-F00DF72D9502}" srcOrd="1" destOrd="0" presId="urn:microsoft.com/office/officeart/2005/8/layout/chevron2"/>
    <dgm:cxn modelId="{1677FAD3-85B9-4229-A80A-4D2B1B6D102B}" type="presParOf" srcId="{0EDD05EA-32E7-4B34-A623-F77EDDA0AEDC}" destId="{9D69C056-7255-416C-B169-8B8FBE1FD726}" srcOrd="3" destOrd="0" presId="urn:microsoft.com/office/officeart/2005/8/layout/chevron2"/>
    <dgm:cxn modelId="{FAA6A241-DC58-4BD0-8E6C-2FD607F61564}" type="presParOf" srcId="{0EDD05EA-32E7-4B34-A623-F77EDDA0AEDC}" destId="{20DFFDDB-3BA4-489E-8D48-09F4CC953A5D}" srcOrd="4" destOrd="0" presId="urn:microsoft.com/office/officeart/2005/8/layout/chevron2"/>
    <dgm:cxn modelId="{B0AAB3DB-E849-4630-9522-82215FBFCA4C}" type="presParOf" srcId="{20DFFDDB-3BA4-489E-8D48-09F4CC953A5D}" destId="{360E44C0-A909-4CE6-9FB8-F482E9292201}" srcOrd="0" destOrd="0" presId="urn:microsoft.com/office/officeart/2005/8/layout/chevron2"/>
    <dgm:cxn modelId="{BAC4B708-5EE4-42B1-AE44-0BD34C6CE25F}" type="presParOf" srcId="{20DFFDDB-3BA4-489E-8D48-09F4CC953A5D}" destId="{C2E307F9-2543-4C47-AA5B-47B2FC94E41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D88AC7-4590-4AD4-8235-1BDC49798928}" type="doc">
      <dgm:prSet loTypeId="urn:microsoft.com/office/officeart/2005/8/layout/chevron2" loCatId="list" qsTypeId="urn:microsoft.com/office/officeart/2005/8/quickstyle/simple1" qsCatId="simple" csTypeId="urn:microsoft.com/office/officeart/2005/8/colors/accent1_1" csCatId="accent1" phldr="1"/>
      <dgm:spPr/>
      <dgm:t>
        <a:bodyPr/>
        <a:lstStyle/>
        <a:p>
          <a:endParaRPr lang="it-IT"/>
        </a:p>
      </dgm:t>
    </dgm:pt>
    <dgm:pt modelId="{2B8E6437-E5DD-4871-8335-CC2D81DCD1F4}">
      <dgm:prSet phldrT="[Testo]" custT="1"/>
      <dgm:spPr/>
      <dgm:t>
        <a:bodyPr/>
        <a:lstStyle/>
        <a:p>
          <a:r>
            <a:rPr lang="it-IT" sz="1600" b="1" dirty="0" err="1" smtClean="0"/>
            <a:t>Argyris</a:t>
          </a:r>
          <a:r>
            <a:rPr lang="it-IT" sz="1600" b="1" dirty="0" smtClean="0"/>
            <a:t> e </a:t>
          </a:r>
          <a:r>
            <a:rPr lang="it-IT" sz="1600" b="1" dirty="0" err="1" smtClean="0"/>
            <a:t>Schon</a:t>
          </a:r>
          <a:endParaRPr lang="it-IT" sz="1600" b="1" dirty="0"/>
        </a:p>
      </dgm:t>
    </dgm:pt>
    <dgm:pt modelId="{51E7353C-D69D-4C67-81A2-710E685CB646}" type="parTrans" cxnId="{CD897437-311A-481E-8E15-79731504FE8D}">
      <dgm:prSet/>
      <dgm:spPr/>
      <dgm:t>
        <a:bodyPr/>
        <a:lstStyle/>
        <a:p>
          <a:endParaRPr lang="it-IT"/>
        </a:p>
      </dgm:t>
    </dgm:pt>
    <dgm:pt modelId="{453A7615-8EDE-4767-B14D-C6A4C0E44700}" type="sibTrans" cxnId="{CD897437-311A-481E-8E15-79731504FE8D}">
      <dgm:prSet/>
      <dgm:spPr/>
      <dgm:t>
        <a:bodyPr/>
        <a:lstStyle/>
        <a:p>
          <a:endParaRPr lang="it-IT"/>
        </a:p>
      </dgm:t>
    </dgm:pt>
    <dgm:pt modelId="{18759E56-CBD0-4A89-B2E7-095F9AECD448}">
      <dgm:prSet phldrT="[Testo]" custT="1"/>
      <dgm:spPr/>
      <dgm:t>
        <a:bodyPr/>
        <a:lstStyle/>
        <a:p>
          <a:r>
            <a:rPr lang="it-IT" sz="2400" dirty="0" smtClean="0"/>
            <a:t>Si parla di organizzazioni che apprendono quando i risultati individuali sono incorporati in una memoria organizzativa  </a:t>
          </a:r>
          <a:endParaRPr lang="it-IT" sz="2400" dirty="0"/>
        </a:p>
      </dgm:t>
    </dgm:pt>
    <dgm:pt modelId="{0AC14068-C9B6-4559-8B43-0DAD280528CD}" type="parTrans" cxnId="{21359C4F-8924-4749-8B0C-E75C737CB47F}">
      <dgm:prSet/>
      <dgm:spPr/>
      <dgm:t>
        <a:bodyPr/>
        <a:lstStyle/>
        <a:p>
          <a:endParaRPr lang="it-IT"/>
        </a:p>
      </dgm:t>
    </dgm:pt>
    <dgm:pt modelId="{E835E389-F68D-4199-8BC4-91201D9ECE96}" type="sibTrans" cxnId="{21359C4F-8924-4749-8B0C-E75C737CB47F}">
      <dgm:prSet/>
      <dgm:spPr/>
      <dgm:t>
        <a:bodyPr/>
        <a:lstStyle/>
        <a:p>
          <a:endParaRPr lang="it-IT"/>
        </a:p>
      </dgm:t>
    </dgm:pt>
    <dgm:pt modelId="{3CE42ECA-D1F8-4515-AA38-80DA5B0F236B}">
      <dgm:prSet phldrT="[Testo]" custT="1"/>
      <dgm:spPr/>
      <dgm:t>
        <a:bodyPr/>
        <a:lstStyle/>
        <a:p>
          <a:r>
            <a:rPr lang="it-IT" sz="1600" b="1" dirty="0" err="1" smtClean="0"/>
            <a:t>Crossan</a:t>
          </a:r>
          <a:r>
            <a:rPr lang="it-IT" sz="1600" b="1" dirty="0" smtClean="0"/>
            <a:t> </a:t>
          </a:r>
          <a:endParaRPr lang="it-IT" sz="1600" b="1" dirty="0"/>
        </a:p>
      </dgm:t>
    </dgm:pt>
    <dgm:pt modelId="{D1F7692C-9045-4238-AA65-8065AF32CA73}" type="parTrans" cxnId="{246C53BF-F7F7-4C78-93AB-F07206BEF514}">
      <dgm:prSet/>
      <dgm:spPr/>
      <dgm:t>
        <a:bodyPr/>
        <a:lstStyle/>
        <a:p>
          <a:endParaRPr lang="it-IT"/>
        </a:p>
      </dgm:t>
    </dgm:pt>
    <dgm:pt modelId="{4857C3DC-8FA5-4EC3-95DC-436103C7C025}" type="sibTrans" cxnId="{246C53BF-F7F7-4C78-93AB-F07206BEF514}">
      <dgm:prSet/>
      <dgm:spPr/>
      <dgm:t>
        <a:bodyPr/>
        <a:lstStyle/>
        <a:p>
          <a:endParaRPr lang="it-IT"/>
        </a:p>
      </dgm:t>
    </dgm:pt>
    <dgm:pt modelId="{05888B5E-F943-4610-A08F-8C8D1ACEC6C1}">
      <dgm:prSet phldrT="[Testo]" custT="1"/>
      <dgm:spPr/>
      <dgm:t>
        <a:bodyPr/>
        <a:lstStyle/>
        <a:p>
          <a:r>
            <a:rPr lang="it-IT" sz="2400" dirty="0" smtClean="0"/>
            <a:t>Ciò che un individuo apprende deve essere inserito in un insieme di routine e pratiche proprie dell’organizzazione</a:t>
          </a:r>
          <a:endParaRPr lang="it-IT" sz="2400" dirty="0"/>
        </a:p>
      </dgm:t>
    </dgm:pt>
    <dgm:pt modelId="{33195E67-F6BE-4524-AA51-AB3FF241C555}" type="parTrans" cxnId="{F937BA54-1A1F-4A08-B872-D4CC96FF3078}">
      <dgm:prSet/>
      <dgm:spPr/>
      <dgm:t>
        <a:bodyPr/>
        <a:lstStyle/>
        <a:p>
          <a:endParaRPr lang="it-IT"/>
        </a:p>
      </dgm:t>
    </dgm:pt>
    <dgm:pt modelId="{B1C46C66-6169-4641-9507-1588E5B4EE71}" type="sibTrans" cxnId="{F937BA54-1A1F-4A08-B872-D4CC96FF3078}">
      <dgm:prSet/>
      <dgm:spPr/>
      <dgm:t>
        <a:bodyPr/>
        <a:lstStyle/>
        <a:p>
          <a:endParaRPr lang="it-IT"/>
        </a:p>
      </dgm:t>
    </dgm:pt>
    <dgm:pt modelId="{8A845EFF-75B9-4707-BA76-6BD384708E8A}">
      <dgm:prSet phldrT="[Testo]" custT="1"/>
      <dgm:spPr/>
      <dgm:t>
        <a:bodyPr/>
        <a:lstStyle/>
        <a:p>
          <a:r>
            <a:rPr lang="it-IT" sz="1600" b="1" dirty="0" smtClean="0"/>
            <a:t>Kim </a:t>
          </a:r>
          <a:endParaRPr lang="it-IT" sz="1600" b="1" dirty="0"/>
        </a:p>
      </dgm:t>
    </dgm:pt>
    <dgm:pt modelId="{1340E62E-9740-4201-8D22-E452BFEA5030}" type="parTrans" cxnId="{D9819384-52ED-4E3E-84E7-969F82824946}">
      <dgm:prSet/>
      <dgm:spPr/>
      <dgm:t>
        <a:bodyPr/>
        <a:lstStyle/>
        <a:p>
          <a:endParaRPr lang="it-IT"/>
        </a:p>
      </dgm:t>
    </dgm:pt>
    <dgm:pt modelId="{605124FD-AC7C-47D8-B7A2-046E596E4B6B}" type="sibTrans" cxnId="{D9819384-52ED-4E3E-84E7-969F82824946}">
      <dgm:prSet/>
      <dgm:spPr/>
      <dgm:t>
        <a:bodyPr/>
        <a:lstStyle/>
        <a:p>
          <a:endParaRPr lang="it-IT"/>
        </a:p>
      </dgm:t>
    </dgm:pt>
    <dgm:pt modelId="{6B1D996D-2DFE-44F7-9793-DF293F7F0A40}">
      <dgm:prSet phldrT="[Testo]" custT="1"/>
      <dgm:spPr/>
      <dgm:t>
        <a:bodyPr/>
        <a:lstStyle/>
        <a:p>
          <a:r>
            <a:rPr lang="it-IT" sz="2400" dirty="0" smtClean="0"/>
            <a:t>La struttura organizzativa richiede uno scambio tra individui e una condivisione di modelli mentali. In questo caso la struttura è influenzata ed influenza gli individui</a:t>
          </a:r>
          <a:endParaRPr lang="it-IT" sz="2400" dirty="0"/>
        </a:p>
      </dgm:t>
    </dgm:pt>
    <dgm:pt modelId="{A096AD5B-E8C8-400F-939C-771494C736B2}" type="parTrans" cxnId="{B5F3AF00-35E4-49D5-BEA5-6DB6657B7139}">
      <dgm:prSet/>
      <dgm:spPr/>
      <dgm:t>
        <a:bodyPr/>
        <a:lstStyle/>
        <a:p>
          <a:endParaRPr lang="it-IT"/>
        </a:p>
      </dgm:t>
    </dgm:pt>
    <dgm:pt modelId="{847655C8-E31E-4BF8-997E-00FE381A7807}" type="sibTrans" cxnId="{B5F3AF00-35E4-49D5-BEA5-6DB6657B7139}">
      <dgm:prSet/>
      <dgm:spPr/>
      <dgm:t>
        <a:bodyPr/>
        <a:lstStyle/>
        <a:p>
          <a:endParaRPr lang="it-IT"/>
        </a:p>
      </dgm:t>
    </dgm:pt>
    <dgm:pt modelId="{0EDD05EA-32E7-4B34-A623-F77EDDA0AEDC}" type="pres">
      <dgm:prSet presAssocID="{11D88AC7-4590-4AD4-8235-1BDC49798928}" presName="linearFlow" presStyleCnt="0">
        <dgm:presLayoutVars>
          <dgm:dir/>
          <dgm:animLvl val="lvl"/>
          <dgm:resizeHandles val="exact"/>
        </dgm:presLayoutVars>
      </dgm:prSet>
      <dgm:spPr/>
      <dgm:t>
        <a:bodyPr/>
        <a:lstStyle/>
        <a:p>
          <a:endParaRPr lang="it-IT"/>
        </a:p>
      </dgm:t>
    </dgm:pt>
    <dgm:pt modelId="{4D2030BD-A452-4661-87CA-D3BD8697DE83}" type="pres">
      <dgm:prSet presAssocID="{2B8E6437-E5DD-4871-8335-CC2D81DCD1F4}" presName="composite" presStyleCnt="0"/>
      <dgm:spPr/>
    </dgm:pt>
    <dgm:pt modelId="{45483D94-40F8-4E72-9A60-B10F88DE5F46}" type="pres">
      <dgm:prSet presAssocID="{2B8E6437-E5DD-4871-8335-CC2D81DCD1F4}" presName="parentText" presStyleLbl="alignNode1" presStyleIdx="0" presStyleCnt="3">
        <dgm:presLayoutVars>
          <dgm:chMax val="1"/>
          <dgm:bulletEnabled val="1"/>
        </dgm:presLayoutVars>
      </dgm:prSet>
      <dgm:spPr/>
      <dgm:t>
        <a:bodyPr/>
        <a:lstStyle/>
        <a:p>
          <a:endParaRPr lang="it-IT"/>
        </a:p>
      </dgm:t>
    </dgm:pt>
    <dgm:pt modelId="{97328445-9171-4D8A-8FAD-9BAD71A5FD61}" type="pres">
      <dgm:prSet presAssocID="{2B8E6437-E5DD-4871-8335-CC2D81DCD1F4}" presName="descendantText" presStyleLbl="alignAcc1" presStyleIdx="0" presStyleCnt="3">
        <dgm:presLayoutVars>
          <dgm:bulletEnabled val="1"/>
        </dgm:presLayoutVars>
      </dgm:prSet>
      <dgm:spPr/>
      <dgm:t>
        <a:bodyPr/>
        <a:lstStyle/>
        <a:p>
          <a:endParaRPr lang="it-IT"/>
        </a:p>
      </dgm:t>
    </dgm:pt>
    <dgm:pt modelId="{3DB071DB-9C29-4E56-979C-0DA7DFB88BCD}" type="pres">
      <dgm:prSet presAssocID="{453A7615-8EDE-4767-B14D-C6A4C0E44700}" presName="sp" presStyleCnt="0"/>
      <dgm:spPr/>
    </dgm:pt>
    <dgm:pt modelId="{C958AC68-7957-403A-8332-8BD42469C1A1}" type="pres">
      <dgm:prSet presAssocID="{3CE42ECA-D1F8-4515-AA38-80DA5B0F236B}" presName="composite" presStyleCnt="0"/>
      <dgm:spPr/>
    </dgm:pt>
    <dgm:pt modelId="{31F960A8-E703-483C-B371-00C514BA0DFC}" type="pres">
      <dgm:prSet presAssocID="{3CE42ECA-D1F8-4515-AA38-80DA5B0F236B}" presName="parentText" presStyleLbl="alignNode1" presStyleIdx="1" presStyleCnt="3">
        <dgm:presLayoutVars>
          <dgm:chMax val="1"/>
          <dgm:bulletEnabled val="1"/>
        </dgm:presLayoutVars>
      </dgm:prSet>
      <dgm:spPr/>
      <dgm:t>
        <a:bodyPr/>
        <a:lstStyle/>
        <a:p>
          <a:endParaRPr lang="it-IT"/>
        </a:p>
      </dgm:t>
    </dgm:pt>
    <dgm:pt modelId="{90E0507A-A8F5-45C9-BB4D-F00DF72D9502}" type="pres">
      <dgm:prSet presAssocID="{3CE42ECA-D1F8-4515-AA38-80DA5B0F236B}" presName="descendantText" presStyleLbl="alignAcc1" presStyleIdx="1" presStyleCnt="3">
        <dgm:presLayoutVars>
          <dgm:bulletEnabled val="1"/>
        </dgm:presLayoutVars>
      </dgm:prSet>
      <dgm:spPr/>
      <dgm:t>
        <a:bodyPr/>
        <a:lstStyle/>
        <a:p>
          <a:endParaRPr lang="it-IT"/>
        </a:p>
      </dgm:t>
    </dgm:pt>
    <dgm:pt modelId="{9D69C056-7255-416C-B169-8B8FBE1FD726}" type="pres">
      <dgm:prSet presAssocID="{4857C3DC-8FA5-4EC3-95DC-436103C7C025}" presName="sp" presStyleCnt="0"/>
      <dgm:spPr/>
    </dgm:pt>
    <dgm:pt modelId="{20DFFDDB-3BA4-489E-8D48-09F4CC953A5D}" type="pres">
      <dgm:prSet presAssocID="{8A845EFF-75B9-4707-BA76-6BD384708E8A}" presName="composite" presStyleCnt="0"/>
      <dgm:spPr/>
    </dgm:pt>
    <dgm:pt modelId="{360E44C0-A909-4CE6-9FB8-F482E9292201}" type="pres">
      <dgm:prSet presAssocID="{8A845EFF-75B9-4707-BA76-6BD384708E8A}" presName="parentText" presStyleLbl="alignNode1" presStyleIdx="2" presStyleCnt="3">
        <dgm:presLayoutVars>
          <dgm:chMax val="1"/>
          <dgm:bulletEnabled val="1"/>
        </dgm:presLayoutVars>
      </dgm:prSet>
      <dgm:spPr/>
      <dgm:t>
        <a:bodyPr/>
        <a:lstStyle/>
        <a:p>
          <a:endParaRPr lang="it-IT"/>
        </a:p>
      </dgm:t>
    </dgm:pt>
    <dgm:pt modelId="{C2E307F9-2543-4C47-AA5B-47B2FC94E418}" type="pres">
      <dgm:prSet presAssocID="{8A845EFF-75B9-4707-BA76-6BD384708E8A}" presName="descendantText" presStyleLbl="alignAcc1" presStyleIdx="2" presStyleCnt="3">
        <dgm:presLayoutVars>
          <dgm:bulletEnabled val="1"/>
        </dgm:presLayoutVars>
      </dgm:prSet>
      <dgm:spPr/>
      <dgm:t>
        <a:bodyPr/>
        <a:lstStyle/>
        <a:p>
          <a:endParaRPr lang="it-IT"/>
        </a:p>
      </dgm:t>
    </dgm:pt>
  </dgm:ptLst>
  <dgm:cxnLst>
    <dgm:cxn modelId="{D0857289-CC6E-4313-BAED-29AA8155F78D}" type="presOf" srcId="{18759E56-CBD0-4A89-B2E7-095F9AECD448}" destId="{97328445-9171-4D8A-8FAD-9BAD71A5FD61}" srcOrd="0" destOrd="0" presId="urn:microsoft.com/office/officeart/2005/8/layout/chevron2"/>
    <dgm:cxn modelId="{387DE15E-BBE4-4482-8005-2D31D5252C3B}" type="presOf" srcId="{11D88AC7-4590-4AD4-8235-1BDC49798928}" destId="{0EDD05EA-32E7-4B34-A623-F77EDDA0AEDC}" srcOrd="0" destOrd="0" presId="urn:microsoft.com/office/officeart/2005/8/layout/chevron2"/>
    <dgm:cxn modelId="{D9819384-52ED-4E3E-84E7-969F82824946}" srcId="{11D88AC7-4590-4AD4-8235-1BDC49798928}" destId="{8A845EFF-75B9-4707-BA76-6BD384708E8A}" srcOrd="2" destOrd="0" parTransId="{1340E62E-9740-4201-8D22-E452BFEA5030}" sibTransId="{605124FD-AC7C-47D8-B7A2-046E596E4B6B}"/>
    <dgm:cxn modelId="{21359C4F-8924-4749-8B0C-E75C737CB47F}" srcId="{2B8E6437-E5DD-4871-8335-CC2D81DCD1F4}" destId="{18759E56-CBD0-4A89-B2E7-095F9AECD448}" srcOrd="0" destOrd="0" parTransId="{0AC14068-C9B6-4559-8B43-0DAD280528CD}" sibTransId="{E835E389-F68D-4199-8BC4-91201D9ECE96}"/>
    <dgm:cxn modelId="{E3F5587D-5810-46F0-AE6E-E21B52713E0F}" type="presOf" srcId="{2B8E6437-E5DD-4871-8335-CC2D81DCD1F4}" destId="{45483D94-40F8-4E72-9A60-B10F88DE5F46}" srcOrd="0" destOrd="0" presId="urn:microsoft.com/office/officeart/2005/8/layout/chevron2"/>
    <dgm:cxn modelId="{32D7AC19-952C-46FB-BA52-0F5BE2390302}" type="presOf" srcId="{6B1D996D-2DFE-44F7-9793-DF293F7F0A40}" destId="{C2E307F9-2543-4C47-AA5B-47B2FC94E418}" srcOrd="0" destOrd="0" presId="urn:microsoft.com/office/officeart/2005/8/layout/chevron2"/>
    <dgm:cxn modelId="{B5F3AF00-35E4-49D5-BEA5-6DB6657B7139}" srcId="{8A845EFF-75B9-4707-BA76-6BD384708E8A}" destId="{6B1D996D-2DFE-44F7-9793-DF293F7F0A40}" srcOrd="0" destOrd="0" parTransId="{A096AD5B-E8C8-400F-939C-771494C736B2}" sibTransId="{847655C8-E31E-4BF8-997E-00FE381A7807}"/>
    <dgm:cxn modelId="{B17DE66F-54EB-4AA4-8F70-06E8C961FB44}" type="presOf" srcId="{3CE42ECA-D1F8-4515-AA38-80DA5B0F236B}" destId="{31F960A8-E703-483C-B371-00C514BA0DFC}" srcOrd="0" destOrd="0" presId="urn:microsoft.com/office/officeart/2005/8/layout/chevron2"/>
    <dgm:cxn modelId="{9A6E9B80-7E68-46A5-911F-702B137AE6C9}" type="presOf" srcId="{05888B5E-F943-4610-A08F-8C8D1ACEC6C1}" destId="{90E0507A-A8F5-45C9-BB4D-F00DF72D9502}" srcOrd="0" destOrd="0" presId="urn:microsoft.com/office/officeart/2005/8/layout/chevron2"/>
    <dgm:cxn modelId="{246C53BF-F7F7-4C78-93AB-F07206BEF514}" srcId="{11D88AC7-4590-4AD4-8235-1BDC49798928}" destId="{3CE42ECA-D1F8-4515-AA38-80DA5B0F236B}" srcOrd="1" destOrd="0" parTransId="{D1F7692C-9045-4238-AA65-8065AF32CA73}" sibTransId="{4857C3DC-8FA5-4EC3-95DC-436103C7C025}"/>
    <dgm:cxn modelId="{F937BA54-1A1F-4A08-B872-D4CC96FF3078}" srcId="{3CE42ECA-D1F8-4515-AA38-80DA5B0F236B}" destId="{05888B5E-F943-4610-A08F-8C8D1ACEC6C1}" srcOrd="0" destOrd="0" parTransId="{33195E67-F6BE-4524-AA51-AB3FF241C555}" sibTransId="{B1C46C66-6169-4641-9507-1588E5B4EE71}"/>
    <dgm:cxn modelId="{CD897437-311A-481E-8E15-79731504FE8D}" srcId="{11D88AC7-4590-4AD4-8235-1BDC49798928}" destId="{2B8E6437-E5DD-4871-8335-CC2D81DCD1F4}" srcOrd="0" destOrd="0" parTransId="{51E7353C-D69D-4C67-81A2-710E685CB646}" sibTransId="{453A7615-8EDE-4767-B14D-C6A4C0E44700}"/>
    <dgm:cxn modelId="{7B8CD7E0-45C3-4CEF-B1EB-45D567949BAA}" type="presOf" srcId="{8A845EFF-75B9-4707-BA76-6BD384708E8A}" destId="{360E44C0-A909-4CE6-9FB8-F482E9292201}" srcOrd="0" destOrd="0" presId="urn:microsoft.com/office/officeart/2005/8/layout/chevron2"/>
    <dgm:cxn modelId="{7EEC2AFA-9449-4E8D-B49D-B459BF1905F6}" type="presParOf" srcId="{0EDD05EA-32E7-4B34-A623-F77EDDA0AEDC}" destId="{4D2030BD-A452-4661-87CA-D3BD8697DE83}" srcOrd="0" destOrd="0" presId="urn:microsoft.com/office/officeart/2005/8/layout/chevron2"/>
    <dgm:cxn modelId="{17958F86-B02C-4D90-981A-52103B593545}" type="presParOf" srcId="{4D2030BD-A452-4661-87CA-D3BD8697DE83}" destId="{45483D94-40F8-4E72-9A60-B10F88DE5F46}" srcOrd="0" destOrd="0" presId="urn:microsoft.com/office/officeart/2005/8/layout/chevron2"/>
    <dgm:cxn modelId="{91C42EF6-8854-469E-B9DC-20D0326C0E54}" type="presParOf" srcId="{4D2030BD-A452-4661-87CA-D3BD8697DE83}" destId="{97328445-9171-4D8A-8FAD-9BAD71A5FD61}" srcOrd="1" destOrd="0" presId="urn:microsoft.com/office/officeart/2005/8/layout/chevron2"/>
    <dgm:cxn modelId="{B5DC11F5-E1C3-42EB-8F9F-EFFBEE5D48F0}" type="presParOf" srcId="{0EDD05EA-32E7-4B34-A623-F77EDDA0AEDC}" destId="{3DB071DB-9C29-4E56-979C-0DA7DFB88BCD}" srcOrd="1" destOrd="0" presId="urn:microsoft.com/office/officeart/2005/8/layout/chevron2"/>
    <dgm:cxn modelId="{E133A724-73FE-48C9-8A06-C1A3B42EA68D}" type="presParOf" srcId="{0EDD05EA-32E7-4B34-A623-F77EDDA0AEDC}" destId="{C958AC68-7957-403A-8332-8BD42469C1A1}" srcOrd="2" destOrd="0" presId="urn:microsoft.com/office/officeart/2005/8/layout/chevron2"/>
    <dgm:cxn modelId="{88C0463B-DF45-4686-B5F7-1CA79E916A25}" type="presParOf" srcId="{C958AC68-7957-403A-8332-8BD42469C1A1}" destId="{31F960A8-E703-483C-B371-00C514BA0DFC}" srcOrd="0" destOrd="0" presId="urn:microsoft.com/office/officeart/2005/8/layout/chevron2"/>
    <dgm:cxn modelId="{15D0B99E-1AA4-4383-A454-DC950F556AD5}" type="presParOf" srcId="{C958AC68-7957-403A-8332-8BD42469C1A1}" destId="{90E0507A-A8F5-45C9-BB4D-F00DF72D9502}" srcOrd="1" destOrd="0" presId="urn:microsoft.com/office/officeart/2005/8/layout/chevron2"/>
    <dgm:cxn modelId="{DCDB7830-55C3-44FB-886F-E34B538CDB51}" type="presParOf" srcId="{0EDD05EA-32E7-4B34-A623-F77EDDA0AEDC}" destId="{9D69C056-7255-416C-B169-8B8FBE1FD726}" srcOrd="3" destOrd="0" presId="urn:microsoft.com/office/officeart/2005/8/layout/chevron2"/>
    <dgm:cxn modelId="{5B9AA00F-A7A1-4B50-BC57-940B6F888F9A}" type="presParOf" srcId="{0EDD05EA-32E7-4B34-A623-F77EDDA0AEDC}" destId="{20DFFDDB-3BA4-489E-8D48-09F4CC953A5D}" srcOrd="4" destOrd="0" presId="urn:microsoft.com/office/officeart/2005/8/layout/chevron2"/>
    <dgm:cxn modelId="{A374035C-8FEF-4AEA-BCEC-48B7D301FC00}" type="presParOf" srcId="{20DFFDDB-3BA4-489E-8D48-09F4CC953A5D}" destId="{360E44C0-A909-4CE6-9FB8-F482E9292201}" srcOrd="0" destOrd="0" presId="urn:microsoft.com/office/officeart/2005/8/layout/chevron2"/>
    <dgm:cxn modelId="{AF55C4D9-D90B-47ED-A02B-9744DCFA412A}" type="presParOf" srcId="{20DFFDDB-3BA4-489E-8D48-09F4CC953A5D}" destId="{C2E307F9-2543-4C47-AA5B-47B2FC94E41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7E6F0E-8D71-416C-86E9-8D02A0DAECA3}" type="doc">
      <dgm:prSet loTypeId="urn:microsoft.com/office/officeart/2005/8/layout/venn2" loCatId="relationship" qsTypeId="urn:microsoft.com/office/officeart/2005/8/quickstyle/simple1" qsCatId="simple" csTypeId="urn:microsoft.com/office/officeart/2005/8/colors/accent3_1" csCatId="accent3" phldr="1"/>
      <dgm:spPr/>
      <dgm:t>
        <a:bodyPr/>
        <a:lstStyle/>
        <a:p>
          <a:endParaRPr lang="it-IT"/>
        </a:p>
      </dgm:t>
    </dgm:pt>
    <dgm:pt modelId="{781773AC-178B-4468-9941-E4A61D5CA261}">
      <dgm:prSet phldrT="[Testo]" custT="1"/>
      <dgm:spPr>
        <a:solidFill>
          <a:schemeClr val="accent4">
            <a:lumMod val="90000"/>
          </a:schemeClr>
        </a:solidFill>
      </dgm:spPr>
      <dgm:t>
        <a:bodyPr/>
        <a:lstStyle/>
        <a:p>
          <a:r>
            <a:rPr lang="it-IT" sz="1800" b="1" dirty="0" smtClean="0"/>
            <a:t>Contesto e  risorse</a:t>
          </a:r>
          <a:endParaRPr lang="it-IT" sz="1800" b="1" dirty="0"/>
        </a:p>
      </dgm:t>
    </dgm:pt>
    <dgm:pt modelId="{998C8A00-0E36-4CF4-AC7F-3015A22E2D8D}" type="parTrans" cxnId="{57A61C05-459E-435A-BFAD-5A6E1A30F3B4}">
      <dgm:prSet/>
      <dgm:spPr/>
      <dgm:t>
        <a:bodyPr/>
        <a:lstStyle/>
        <a:p>
          <a:endParaRPr lang="it-IT" sz="1800" b="1">
            <a:solidFill>
              <a:schemeClr val="accent1">
                <a:lumMod val="75000"/>
              </a:schemeClr>
            </a:solidFill>
          </a:endParaRPr>
        </a:p>
      </dgm:t>
    </dgm:pt>
    <dgm:pt modelId="{DF3EA6BD-DA50-4C04-956D-4C175BA5E4E1}" type="sibTrans" cxnId="{57A61C05-459E-435A-BFAD-5A6E1A30F3B4}">
      <dgm:prSet/>
      <dgm:spPr/>
      <dgm:t>
        <a:bodyPr/>
        <a:lstStyle/>
        <a:p>
          <a:endParaRPr lang="it-IT" sz="1800" b="1">
            <a:solidFill>
              <a:schemeClr val="accent1">
                <a:lumMod val="75000"/>
              </a:schemeClr>
            </a:solidFill>
          </a:endParaRPr>
        </a:p>
      </dgm:t>
    </dgm:pt>
    <dgm:pt modelId="{96C7E914-7FD3-48A0-8894-3476DC5A65D3}">
      <dgm:prSet phldrT="[Testo]" custT="1"/>
      <dgm:spPr>
        <a:solidFill>
          <a:schemeClr val="accent5">
            <a:lumMod val="40000"/>
            <a:lumOff val="60000"/>
          </a:schemeClr>
        </a:solidFill>
      </dgm:spPr>
      <dgm:t>
        <a:bodyPr/>
        <a:lstStyle/>
        <a:p>
          <a:r>
            <a:rPr lang="it-IT" sz="1800" b="1" dirty="0" smtClean="0"/>
            <a:t>Ambiente organizzativo</a:t>
          </a:r>
          <a:endParaRPr lang="it-IT" sz="1800" b="1" dirty="0"/>
        </a:p>
      </dgm:t>
    </dgm:pt>
    <dgm:pt modelId="{67C659CC-EA1C-4D9F-9033-2366FCD74938}" type="parTrans" cxnId="{13A18DCE-DA60-4CB6-8381-78232D6BC8F5}">
      <dgm:prSet/>
      <dgm:spPr/>
      <dgm:t>
        <a:bodyPr/>
        <a:lstStyle/>
        <a:p>
          <a:endParaRPr lang="it-IT" sz="1800" b="1">
            <a:solidFill>
              <a:schemeClr val="accent1">
                <a:lumMod val="75000"/>
              </a:schemeClr>
            </a:solidFill>
          </a:endParaRPr>
        </a:p>
      </dgm:t>
    </dgm:pt>
    <dgm:pt modelId="{49C9CF2D-7FB2-4E75-BE0E-FE3E79ECA0C5}" type="sibTrans" cxnId="{13A18DCE-DA60-4CB6-8381-78232D6BC8F5}">
      <dgm:prSet/>
      <dgm:spPr/>
      <dgm:t>
        <a:bodyPr/>
        <a:lstStyle/>
        <a:p>
          <a:endParaRPr lang="it-IT" sz="1800" b="1">
            <a:solidFill>
              <a:schemeClr val="accent1">
                <a:lumMod val="75000"/>
              </a:schemeClr>
            </a:solidFill>
          </a:endParaRPr>
        </a:p>
      </dgm:t>
    </dgm:pt>
    <dgm:pt modelId="{13727B37-9504-40AC-8CFA-AC3395F00575}">
      <dgm:prSet phldrT="[Testo]" custT="1"/>
      <dgm:spPr>
        <a:solidFill>
          <a:schemeClr val="accent3">
            <a:lumMod val="60000"/>
            <a:lumOff val="40000"/>
          </a:schemeClr>
        </a:solidFill>
      </dgm:spPr>
      <dgm:t>
        <a:bodyPr/>
        <a:lstStyle/>
        <a:p>
          <a:r>
            <a:rPr lang="it-IT" sz="1800" b="1" dirty="0" smtClean="0"/>
            <a:t>Pratiche educative e didattiche</a:t>
          </a:r>
          <a:endParaRPr lang="it-IT" sz="1800" b="1" dirty="0"/>
        </a:p>
      </dgm:t>
    </dgm:pt>
    <dgm:pt modelId="{F585F5EB-A8FD-485F-B673-A309D8491457}" type="parTrans" cxnId="{87E0E73B-1CD3-4B83-9075-11B7185896A9}">
      <dgm:prSet/>
      <dgm:spPr/>
      <dgm:t>
        <a:bodyPr/>
        <a:lstStyle/>
        <a:p>
          <a:endParaRPr lang="it-IT" sz="1800" b="1">
            <a:solidFill>
              <a:schemeClr val="accent1">
                <a:lumMod val="75000"/>
              </a:schemeClr>
            </a:solidFill>
          </a:endParaRPr>
        </a:p>
      </dgm:t>
    </dgm:pt>
    <dgm:pt modelId="{11E60863-2C49-43B4-9FE3-6E59F9BF8047}" type="sibTrans" cxnId="{87E0E73B-1CD3-4B83-9075-11B7185896A9}">
      <dgm:prSet/>
      <dgm:spPr/>
      <dgm:t>
        <a:bodyPr/>
        <a:lstStyle/>
        <a:p>
          <a:endParaRPr lang="it-IT" sz="1800" b="1">
            <a:solidFill>
              <a:schemeClr val="accent1">
                <a:lumMod val="75000"/>
              </a:schemeClr>
            </a:solidFill>
          </a:endParaRPr>
        </a:p>
      </dgm:t>
    </dgm:pt>
    <dgm:pt modelId="{39F68444-B356-42DA-BA11-C0CB6B352C01}">
      <dgm:prSet phldrT="[Testo]" custT="1"/>
      <dgm:spPr>
        <a:solidFill>
          <a:srgbClr val="002060"/>
        </a:solidFill>
      </dgm:spPr>
      <dgm:t>
        <a:bodyPr/>
        <a:lstStyle/>
        <a:p>
          <a:r>
            <a:rPr lang="it-IT" sz="2000" b="1" dirty="0" smtClean="0">
              <a:solidFill>
                <a:schemeClr val="tx1"/>
              </a:solidFill>
            </a:rPr>
            <a:t>Esiti formati ed educativi</a:t>
          </a:r>
          <a:endParaRPr lang="it-IT" sz="2000" b="1" dirty="0">
            <a:solidFill>
              <a:schemeClr val="tx1"/>
            </a:solidFill>
          </a:endParaRPr>
        </a:p>
      </dgm:t>
    </dgm:pt>
    <dgm:pt modelId="{B6079B31-ABDB-486D-807D-558EDCD9D1F7}" type="parTrans" cxnId="{3EDC0C2E-E6E3-4060-8FD1-789AE3F6C446}">
      <dgm:prSet/>
      <dgm:spPr/>
      <dgm:t>
        <a:bodyPr/>
        <a:lstStyle/>
        <a:p>
          <a:endParaRPr lang="it-IT" sz="1800" b="1">
            <a:solidFill>
              <a:schemeClr val="accent1">
                <a:lumMod val="75000"/>
              </a:schemeClr>
            </a:solidFill>
          </a:endParaRPr>
        </a:p>
      </dgm:t>
    </dgm:pt>
    <dgm:pt modelId="{6211883A-4C09-4AF7-9284-BAC5A6FC6CAE}" type="sibTrans" cxnId="{3EDC0C2E-E6E3-4060-8FD1-789AE3F6C446}">
      <dgm:prSet/>
      <dgm:spPr/>
      <dgm:t>
        <a:bodyPr/>
        <a:lstStyle/>
        <a:p>
          <a:endParaRPr lang="it-IT" sz="1800" b="1">
            <a:solidFill>
              <a:schemeClr val="accent1">
                <a:lumMod val="75000"/>
              </a:schemeClr>
            </a:solidFill>
          </a:endParaRPr>
        </a:p>
      </dgm:t>
    </dgm:pt>
    <dgm:pt modelId="{EACB3A6E-0DDC-4E28-A8CD-1C42F9E80265}" type="pres">
      <dgm:prSet presAssocID="{357E6F0E-8D71-416C-86E9-8D02A0DAECA3}" presName="Name0" presStyleCnt="0">
        <dgm:presLayoutVars>
          <dgm:chMax val="7"/>
          <dgm:resizeHandles val="exact"/>
        </dgm:presLayoutVars>
      </dgm:prSet>
      <dgm:spPr/>
      <dgm:t>
        <a:bodyPr/>
        <a:lstStyle/>
        <a:p>
          <a:endParaRPr lang="it-IT"/>
        </a:p>
      </dgm:t>
    </dgm:pt>
    <dgm:pt modelId="{F6CA137C-4924-4AB6-A0E2-51E7DA108C9D}" type="pres">
      <dgm:prSet presAssocID="{357E6F0E-8D71-416C-86E9-8D02A0DAECA3}" presName="comp1" presStyleCnt="0"/>
      <dgm:spPr/>
      <dgm:t>
        <a:bodyPr/>
        <a:lstStyle/>
        <a:p>
          <a:endParaRPr lang="it-IT"/>
        </a:p>
      </dgm:t>
    </dgm:pt>
    <dgm:pt modelId="{BF4FC5B1-32D3-4F5A-81CF-28707C41D868}" type="pres">
      <dgm:prSet presAssocID="{357E6F0E-8D71-416C-86E9-8D02A0DAECA3}" presName="circle1" presStyleLbl="node1" presStyleIdx="0" presStyleCnt="4" custScaleX="175010" custScaleY="100000" custLinFactNeighborX="0" custLinFactNeighborY="2223"/>
      <dgm:spPr/>
      <dgm:t>
        <a:bodyPr/>
        <a:lstStyle/>
        <a:p>
          <a:endParaRPr lang="it-IT"/>
        </a:p>
      </dgm:t>
    </dgm:pt>
    <dgm:pt modelId="{F3991864-9A24-44ED-B05B-688B922FB1F9}" type="pres">
      <dgm:prSet presAssocID="{357E6F0E-8D71-416C-86E9-8D02A0DAECA3}" presName="c1text" presStyleLbl="node1" presStyleIdx="0" presStyleCnt="4">
        <dgm:presLayoutVars>
          <dgm:bulletEnabled val="1"/>
        </dgm:presLayoutVars>
      </dgm:prSet>
      <dgm:spPr/>
      <dgm:t>
        <a:bodyPr/>
        <a:lstStyle/>
        <a:p>
          <a:endParaRPr lang="it-IT"/>
        </a:p>
      </dgm:t>
    </dgm:pt>
    <dgm:pt modelId="{9B2D4A06-7CA8-47FE-A9AC-C4C552728FD6}" type="pres">
      <dgm:prSet presAssocID="{357E6F0E-8D71-416C-86E9-8D02A0DAECA3}" presName="comp2" presStyleCnt="0"/>
      <dgm:spPr/>
      <dgm:t>
        <a:bodyPr/>
        <a:lstStyle/>
        <a:p>
          <a:endParaRPr lang="it-IT"/>
        </a:p>
      </dgm:t>
    </dgm:pt>
    <dgm:pt modelId="{2DC33D6B-8A17-4613-8B2B-8C4240B338B4}" type="pres">
      <dgm:prSet presAssocID="{357E6F0E-8D71-416C-86E9-8D02A0DAECA3}" presName="circle2" presStyleLbl="node1" presStyleIdx="1" presStyleCnt="4" custScaleX="182965"/>
      <dgm:spPr/>
      <dgm:t>
        <a:bodyPr/>
        <a:lstStyle/>
        <a:p>
          <a:endParaRPr lang="it-IT"/>
        </a:p>
      </dgm:t>
    </dgm:pt>
    <dgm:pt modelId="{B4D41EDE-1F14-4BFE-BF21-B99B8AA9915A}" type="pres">
      <dgm:prSet presAssocID="{357E6F0E-8D71-416C-86E9-8D02A0DAECA3}" presName="c2text" presStyleLbl="node1" presStyleIdx="1" presStyleCnt="4">
        <dgm:presLayoutVars>
          <dgm:bulletEnabled val="1"/>
        </dgm:presLayoutVars>
      </dgm:prSet>
      <dgm:spPr/>
      <dgm:t>
        <a:bodyPr/>
        <a:lstStyle/>
        <a:p>
          <a:endParaRPr lang="it-IT"/>
        </a:p>
      </dgm:t>
    </dgm:pt>
    <dgm:pt modelId="{D0E9C967-E9AA-43D8-A50B-9C5D56952A24}" type="pres">
      <dgm:prSet presAssocID="{357E6F0E-8D71-416C-86E9-8D02A0DAECA3}" presName="comp3" presStyleCnt="0"/>
      <dgm:spPr/>
      <dgm:t>
        <a:bodyPr/>
        <a:lstStyle/>
        <a:p>
          <a:endParaRPr lang="it-IT"/>
        </a:p>
      </dgm:t>
    </dgm:pt>
    <dgm:pt modelId="{A1348688-6D1A-418B-8D8E-30D2955EA6AB}" type="pres">
      <dgm:prSet presAssocID="{357E6F0E-8D71-416C-86E9-8D02A0DAECA3}" presName="circle3" presStyleLbl="node1" presStyleIdx="2" presStyleCnt="4" custScaleX="153796"/>
      <dgm:spPr/>
      <dgm:t>
        <a:bodyPr/>
        <a:lstStyle/>
        <a:p>
          <a:endParaRPr lang="it-IT"/>
        </a:p>
      </dgm:t>
    </dgm:pt>
    <dgm:pt modelId="{36B42AF5-4872-42E7-9FD4-63DB4EF64773}" type="pres">
      <dgm:prSet presAssocID="{357E6F0E-8D71-416C-86E9-8D02A0DAECA3}" presName="c3text" presStyleLbl="node1" presStyleIdx="2" presStyleCnt="4">
        <dgm:presLayoutVars>
          <dgm:bulletEnabled val="1"/>
        </dgm:presLayoutVars>
      </dgm:prSet>
      <dgm:spPr/>
      <dgm:t>
        <a:bodyPr/>
        <a:lstStyle/>
        <a:p>
          <a:endParaRPr lang="it-IT"/>
        </a:p>
      </dgm:t>
    </dgm:pt>
    <dgm:pt modelId="{A9162F13-5E6E-46F1-BD6E-84A3340F0E73}" type="pres">
      <dgm:prSet presAssocID="{357E6F0E-8D71-416C-86E9-8D02A0DAECA3}" presName="comp4" presStyleCnt="0"/>
      <dgm:spPr/>
      <dgm:t>
        <a:bodyPr/>
        <a:lstStyle/>
        <a:p>
          <a:endParaRPr lang="it-IT"/>
        </a:p>
      </dgm:t>
    </dgm:pt>
    <dgm:pt modelId="{09FCB9CE-BD42-405E-95E6-CA1B25B5E248}" type="pres">
      <dgm:prSet presAssocID="{357E6F0E-8D71-416C-86E9-8D02A0DAECA3}" presName="circle4" presStyleLbl="node1" presStyleIdx="3" presStyleCnt="4" custScaleX="117202" custLinFactNeighborX="-422" custLinFactNeighborY="1265"/>
      <dgm:spPr/>
      <dgm:t>
        <a:bodyPr/>
        <a:lstStyle/>
        <a:p>
          <a:endParaRPr lang="it-IT"/>
        </a:p>
      </dgm:t>
    </dgm:pt>
    <dgm:pt modelId="{2A6F912B-F3DE-4BDC-905C-429B7C2ED4E2}" type="pres">
      <dgm:prSet presAssocID="{357E6F0E-8D71-416C-86E9-8D02A0DAECA3}" presName="c4text" presStyleLbl="node1" presStyleIdx="3" presStyleCnt="4">
        <dgm:presLayoutVars>
          <dgm:bulletEnabled val="1"/>
        </dgm:presLayoutVars>
      </dgm:prSet>
      <dgm:spPr/>
      <dgm:t>
        <a:bodyPr/>
        <a:lstStyle/>
        <a:p>
          <a:endParaRPr lang="it-IT"/>
        </a:p>
      </dgm:t>
    </dgm:pt>
  </dgm:ptLst>
  <dgm:cxnLst>
    <dgm:cxn modelId="{969E47CA-EE6F-424C-B9E3-918EF25F0437}" type="presOf" srcId="{96C7E914-7FD3-48A0-8894-3476DC5A65D3}" destId="{B4D41EDE-1F14-4BFE-BF21-B99B8AA9915A}" srcOrd="1" destOrd="0" presId="urn:microsoft.com/office/officeart/2005/8/layout/venn2"/>
    <dgm:cxn modelId="{E6DD5E66-EFF8-4FEE-A18B-61E05620EE29}" type="presOf" srcId="{13727B37-9504-40AC-8CFA-AC3395F00575}" destId="{36B42AF5-4872-42E7-9FD4-63DB4EF64773}" srcOrd="1" destOrd="0" presId="urn:microsoft.com/office/officeart/2005/8/layout/venn2"/>
    <dgm:cxn modelId="{5F47057C-6483-4222-BFF1-A3BAC3D646A7}" type="presOf" srcId="{39F68444-B356-42DA-BA11-C0CB6B352C01}" destId="{2A6F912B-F3DE-4BDC-905C-429B7C2ED4E2}" srcOrd="1" destOrd="0" presId="urn:microsoft.com/office/officeart/2005/8/layout/venn2"/>
    <dgm:cxn modelId="{E1E48D5A-633B-4243-8F99-9CF52A4A1010}" type="presOf" srcId="{357E6F0E-8D71-416C-86E9-8D02A0DAECA3}" destId="{EACB3A6E-0DDC-4E28-A8CD-1C42F9E80265}" srcOrd="0" destOrd="0" presId="urn:microsoft.com/office/officeart/2005/8/layout/venn2"/>
    <dgm:cxn modelId="{13A18DCE-DA60-4CB6-8381-78232D6BC8F5}" srcId="{357E6F0E-8D71-416C-86E9-8D02A0DAECA3}" destId="{96C7E914-7FD3-48A0-8894-3476DC5A65D3}" srcOrd="1" destOrd="0" parTransId="{67C659CC-EA1C-4D9F-9033-2366FCD74938}" sibTransId="{49C9CF2D-7FB2-4E75-BE0E-FE3E79ECA0C5}"/>
    <dgm:cxn modelId="{0BE6782C-FE22-40B7-918F-95DABFB535E2}" type="presOf" srcId="{96C7E914-7FD3-48A0-8894-3476DC5A65D3}" destId="{2DC33D6B-8A17-4613-8B2B-8C4240B338B4}" srcOrd="0" destOrd="0" presId="urn:microsoft.com/office/officeart/2005/8/layout/venn2"/>
    <dgm:cxn modelId="{57A61C05-459E-435A-BFAD-5A6E1A30F3B4}" srcId="{357E6F0E-8D71-416C-86E9-8D02A0DAECA3}" destId="{781773AC-178B-4468-9941-E4A61D5CA261}" srcOrd="0" destOrd="0" parTransId="{998C8A00-0E36-4CF4-AC7F-3015A22E2D8D}" sibTransId="{DF3EA6BD-DA50-4C04-956D-4C175BA5E4E1}"/>
    <dgm:cxn modelId="{87E0E73B-1CD3-4B83-9075-11B7185896A9}" srcId="{357E6F0E-8D71-416C-86E9-8D02A0DAECA3}" destId="{13727B37-9504-40AC-8CFA-AC3395F00575}" srcOrd="2" destOrd="0" parTransId="{F585F5EB-A8FD-485F-B673-A309D8491457}" sibTransId="{11E60863-2C49-43B4-9FE3-6E59F9BF8047}"/>
    <dgm:cxn modelId="{56758FF7-36F0-49A6-999A-4DA9F4BE82C8}" type="presOf" srcId="{781773AC-178B-4468-9941-E4A61D5CA261}" destId="{BF4FC5B1-32D3-4F5A-81CF-28707C41D868}" srcOrd="0" destOrd="0" presId="urn:microsoft.com/office/officeart/2005/8/layout/venn2"/>
    <dgm:cxn modelId="{3EDC0C2E-E6E3-4060-8FD1-789AE3F6C446}" srcId="{357E6F0E-8D71-416C-86E9-8D02A0DAECA3}" destId="{39F68444-B356-42DA-BA11-C0CB6B352C01}" srcOrd="3" destOrd="0" parTransId="{B6079B31-ABDB-486D-807D-558EDCD9D1F7}" sibTransId="{6211883A-4C09-4AF7-9284-BAC5A6FC6CAE}"/>
    <dgm:cxn modelId="{436AD0B5-9746-4F7C-8F23-BF3C83C2C132}" type="presOf" srcId="{13727B37-9504-40AC-8CFA-AC3395F00575}" destId="{A1348688-6D1A-418B-8D8E-30D2955EA6AB}" srcOrd="0" destOrd="0" presId="urn:microsoft.com/office/officeart/2005/8/layout/venn2"/>
    <dgm:cxn modelId="{7A935D2D-D18D-4B0F-BC73-883099B0D346}" type="presOf" srcId="{39F68444-B356-42DA-BA11-C0CB6B352C01}" destId="{09FCB9CE-BD42-405E-95E6-CA1B25B5E248}" srcOrd="0" destOrd="0" presId="urn:microsoft.com/office/officeart/2005/8/layout/venn2"/>
    <dgm:cxn modelId="{D01D963B-5E2E-45B9-A9D5-7122606602B0}" type="presOf" srcId="{781773AC-178B-4468-9941-E4A61D5CA261}" destId="{F3991864-9A24-44ED-B05B-688B922FB1F9}" srcOrd="1" destOrd="0" presId="urn:microsoft.com/office/officeart/2005/8/layout/venn2"/>
    <dgm:cxn modelId="{61354E9A-CA8D-4F23-979D-C252BDB8E99C}" type="presParOf" srcId="{EACB3A6E-0DDC-4E28-A8CD-1C42F9E80265}" destId="{F6CA137C-4924-4AB6-A0E2-51E7DA108C9D}" srcOrd="0" destOrd="0" presId="urn:microsoft.com/office/officeart/2005/8/layout/venn2"/>
    <dgm:cxn modelId="{202373A9-988B-47F5-BADD-3E62C8E84A1B}" type="presParOf" srcId="{F6CA137C-4924-4AB6-A0E2-51E7DA108C9D}" destId="{BF4FC5B1-32D3-4F5A-81CF-28707C41D868}" srcOrd="0" destOrd="0" presId="urn:microsoft.com/office/officeart/2005/8/layout/venn2"/>
    <dgm:cxn modelId="{ADFCE1EB-FAF3-4058-8309-5385ED409038}" type="presParOf" srcId="{F6CA137C-4924-4AB6-A0E2-51E7DA108C9D}" destId="{F3991864-9A24-44ED-B05B-688B922FB1F9}" srcOrd="1" destOrd="0" presId="urn:microsoft.com/office/officeart/2005/8/layout/venn2"/>
    <dgm:cxn modelId="{DA7496A2-F396-4911-84C0-9E7A8D5C164A}" type="presParOf" srcId="{EACB3A6E-0DDC-4E28-A8CD-1C42F9E80265}" destId="{9B2D4A06-7CA8-47FE-A9AC-C4C552728FD6}" srcOrd="1" destOrd="0" presId="urn:microsoft.com/office/officeart/2005/8/layout/venn2"/>
    <dgm:cxn modelId="{6113862B-C87A-4828-B027-A78BA6610F66}" type="presParOf" srcId="{9B2D4A06-7CA8-47FE-A9AC-C4C552728FD6}" destId="{2DC33D6B-8A17-4613-8B2B-8C4240B338B4}" srcOrd="0" destOrd="0" presId="urn:microsoft.com/office/officeart/2005/8/layout/venn2"/>
    <dgm:cxn modelId="{8B0E4E97-9001-4220-8AA8-217D2193E35C}" type="presParOf" srcId="{9B2D4A06-7CA8-47FE-A9AC-C4C552728FD6}" destId="{B4D41EDE-1F14-4BFE-BF21-B99B8AA9915A}" srcOrd="1" destOrd="0" presId="urn:microsoft.com/office/officeart/2005/8/layout/venn2"/>
    <dgm:cxn modelId="{2279B1E4-25FC-406B-A0EA-946A1B2F3B2E}" type="presParOf" srcId="{EACB3A6E-0DDC-4E28-A8CD-1C42F9E80265}" destId="{D0E9C967-E9AA-43D8-A50B-9C5D56952A24}" srcOrd="2" destOrd="0" presId="urn:microsoft.com/office/officeart/2005/8/layout/venn2"/>
    <dgm:cxn modelId="{94A2EBFC-4299-4718-8EAB-ED2F070F004C}" type="presParOf" srcId="{D0E9C967-E9AA-43D8-A50B-9C5D56952A24}" destId="{A1348688-6D1A-418B-8D8E-30D2955EA6AB}" srcOrd="0" destOrd="0" presId="urn:microsoft.com/office/officeart/2005/8/layout/venn2"/>
    <dgm:cxn modelId="{1B336AB8-A369-4248-BCF6-643BFE74716B}" type="presParOf" srcId="{D0E9C967-E9AA-43D8-A50B-9C5D56952A24}" destId="{36B42AF5-4872-42E7-9FD4-63DB4EF64773}" srcOrd="1" destOrd="0" presId="urn:microsoft.com/office/officeart/2005/8/layout/venn2"/>
    <dgm:cxn modelId="{1F1AD01D-33A0-4D1E-B64E-06CF32B95C1B}" type="presParOf" srcId="{EACB3A6E-0DDC-4E28-A8CD-1C42F9E80265}" destId="{A9162F13-5E6E-46F1-BD6E-84A3340F0E73}" srcOrd="3" destOrd="0" presId="urn:microsoft.com/office/officeart/2005/8/layout/venn2"/>
    <dgm:cxn modelId="{58B31B7F-E7AE-4A7F-9A39-BC73FCFB9A6D}" type="presParOf" srcId="{A9162F13-5E6E-46F1-BD6E-84A3340F0E73}" destId="{09FCB9CE-BD42-405E-95E6-CA1B25B5E248}" srcOrd="0" destOrd="0" presId="urn:microsoft.com/office/officeart/2005/8/layout/venn2"/>
    <dgm:cxn modelId="{99BD1C60-ED53-4CC1-AA45-7842631B8812}" type="presParOf" srcId="{A9162F13-5E6E-46F1-BD6E-84A3340F0E73}" destId="{2A6F912B-F3DE-4BDC-905C-429B7C2ED4E2}" srcOrd="1" destOrd="0" presId="urn:microsoft.com/office/officeart/2005/8/layout/venn2"/>
  </dgm:cxnLst>
  <dgm:bg>
    <a:solidFill>
      <a:srgbClr val="00B0F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E209FF-1F62-48FE-8ABE-E25FF8A6453A}">
      <dsp:nvSpPr>
        <dsp:cNvPr id="0" name=""/>
        <dsp:cNvSpPr/>
      </dsp:nvSpPr>
      <dsp:spPr>
        <a:xfrm rot="5400000">
          <a:off x="-32744" y="357272"/>
          <a:ext cx="1649015" cy="1519153"/>
        </a:xfrm>
        <a:prstGeom prst="chevron">
          <a:avLst/>
        </a:prstGeom>
        <a:solidFill>
          <a:schemeClr val="tx1"/>
        </a:solidFill>
        <a:ln w="38100">
          <a:solidFill>
            <a:srgbClr val="FF6600"/>
          </a:solidFill>
        </a:ln>
        <a:effectLst>
          <a:innerShdw blurRad="63500" dist="50800" dir="2700000">
            <a:prstClr val="black">
              <a:alpha val="50000"/>
            </a:prst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ts val="1200"/>
            </a:lnSpc>
            <a:spcBef>
              <a:spcPct val="0"/>
            </a:spcBef>
            <a:spcAft>
              <a:spcPct val="35000"/>
            </a:spcAft>
          </a:pPr>
          <a:endParaRPr lang="it-IT" sz="800" b="1" kern="1200" baseline="0" dirty="0" smtClean="0">
            <a:solidFill>
              <a:srgbClr val="0033CC"/>
            </a:solidFill>
          </a:endParaRPr>
        </a:p>
        <a:p>
          <a:pPr lvl="0" algn="ctr" defTabSz="355600">
            <a:lnSpc>
              <a:spcPts val="1200"/>
            </a:lnSpc>
            <a:spcBef>
              <a:spcPct val="0"/>
            </a:spcBef>
            <a:spcAft>
              <a:spcPct val="35000"/>
            </a:spcAft>
          </a:pPr>
          <a:r>
            <a:rPr lang="it-IT" sz="1600" b="1" kern="1200" baseline="0" dirty="0" smtClean="0">
              <a:solidFill>
                <a:srgbClr val="0033CC"/>
              </a:solidFill>
              <a:effectLst>
                <a:outerShdw blurRad="50800" dist="50800" dir="5400000" algn="ctr" rotWithShape="0">
                  <a:schemeClr val="bg1">
                    <a:lumMod val="50000"/>
                  </a:schemeClr>
                </a:outerShdw>
              </a:effectLst>
            </a:rPr>
            <a:t>2010-11</a:t>
          </a:r>
          <a:endParaRPr lang="it-IT" sz="1600" b="1" kern="1200" baseline="0" dirty="0">
            <a:solidFill>
              <a:srgbClr val="0033CC"/>
            </a:solidFill>
            <a:effectLst>
              <a:outerShdw blurRad="50800" dist="50800" dir="5400000" algn="ctr" rotWithShape="0">
                <a:schemeClr val="bg1">
                  <a:lumMod val="50000"/>
                </a:schemeClr>
              </a:outerShdw>
            </a:effectLst>
          </a:endParaRPr>
        </a:p>
      </dsp:txBody>
      <dsp:txXfrm rot="5400000">
        <a:off x="-32744" y="357272"/>
        <a:ext cx="1649015" cy="1519153"/>
      </dsp:txXfrm>
    </dsp:sp>
    <dsp:sp modelId="{73490167-26A0-4779-8FC5-8CC5096AD1A7}">
      <dsp:nvSpPr>
        <dsp:cNvPr id="0" name=""/>
        <dsp:cNvSpPr/>
      </dsp:nvSpPr>
      <dsp:spPr>
        <a:xfrm rot="5400000">
          <a:off x="3815423" y="-2150743"/>
          <a:ext cx="1614532" cy="5958028"/>
        </a:xfrm>
        <a:prstGeom prst="round2SameRect">
          <a:avLst/>
        </a:prstGeom>
        <a:solidFill>
          <a:schemeClr val="lt1">
            <a:alpha val="90000"/>
            <a:hueOff val="0"/>
            <a:satOff val="0"/>
            <a:lumOff val="0"/>
            <a:alphaOff val="0"/>
          </a:schemeClr>
        </a:solidFill>
        <a:ln w="9525" cap="flat" cmpd="sng" algn="ctr">
          <a:solidFill>
            <a:srgbClr val="FF66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Calcolo del valore aggiunto contestuale a partire dalle prove standardizzate di comprensione testo e di matematica in I media, a cura dell’Invalsi</a:t>
          </a:r>
          <a:endParaRPr lang="it-IT" sz="1650" b="1" kern="1200" dirty="0">
            <a:solidFill>
              <a:srgbClr val="0033CC"/>
            </a:solidFill>
            <a:effectLst/>
          </a:endParaRPr>
        </a:p>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Visite di osservazione da parte di ispettori e osservatori esterni per la verifica del buon funzionamento delle scuole, a cura del Ministero dell’Istruzione</a:t>
          </a:r>
          <a:endParaRPr lang="it-IT" sz="1650" b="1" kern="1200" dirty="0">
            <a:solidFill>
              <a:srgbClr val="0033CC"/>
            </a:solidFill>
            <a:effectLst/>
          </a:endParaRPr>
        </a:p>
      </dsp:txBody>
      <dsp:txXfrm rot="5400000">
        <a:off x="3815423" y="-2150743"/>
        <a:ext cx="1614532" cy="5958028"/>
      </dsp:txXfrm>
    </dsp:sp>
    <dsp:sp modelId="{2ECA6DA3-49D8-462F-BF0C-2FDCCDA0861D}">
      <dsp:nvSpPr>
        <dsp:cNvPr id="0" name=""/>
        <dsp:cNvSpPr/>
      </dsp:nvSpPr>
      <dsp:spPr>
        <a:xfrm rot="5400000">
          <a:off x="-46952" y="1893152"/>
          <a:ext cx="1725612" cy="1502070"/>
        </a:xfrm>
        <a:prstGeom prst="chevron">
          <a:avLst/>
        </a:prstGeom>
        <a:solidFill>
          <a:schemeClr val="accent2">
            <a:lumMod val="20000"/>
            <a:lumOff val="80000"/>
          </a:schemeClr>
        </a:solidFill>
        <a:ln w="31750">
          <a:solidFill>
            <a:srgbClr val="FF6600"/>
          </a:solidFill>
        </a:ln>
        <a:effectLst>
          <a:innerShdw blurRad="63500" dist="50800" dir="2700000">
            <a:prstClr val="black">
              <a:alpha val="50000"/>
            </a:prst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ct val="35000"/>
            </a:spcAft>
          </a:pPr>
          <a:endParaRPr lang="it-IT" sz="1400" b="1" kern="1200" dirty="0" smtClean="0">
            <a:solidFill>
              <a:srgbClr val="0033CC"/>
            </a:solidFill>
          </a:endParaRPr>
        </a:p>
        <a:p>
          <a:pPr lvl="0" algn="ctr" defTabSz="622300">
            <a:lnSpc>
              <a:spcPts val="1200"/>
            </a:lnSpc>
            <a:spcBef>
              <a:spcPct val="0"/>
            </a:spcBef>
            <a:spcAft>
              <a:spcPct val="35000"/>
            </a:spcAft>
          </a:pPr>
          <a:r>
            <a:rPr lang="it-IT" sz="1600" b="1" kern="1200" dirty="0" smtClean="0">
              <a:solidFill>
                <a:srgbClr val="0033CC"/>
              </a:solidFill>
              <a:effectLst>
                <a:outerShdw blurRad="50800" dist="50800" dir="5400000" algn="ctr" rotWithShape="0">
                  <a:schemeClr val="bg1">
                    <a:lumMod val="50000"/>
                  </a:schemeClr>
                </a:outerShdw>
              </a:effectLst>
            </a:rPr>
            <a:t>2011-12</a:t>
          </a:r>
          <a:endParaRPr lang="it-IT" sz="1600" b="1" kern="1200" dirty="0">
            <a:solidFill>
              <a:srgbClr val="0033CC"/>
            </a:solidFill>
            <a:effectLst>
              <a:outerShdw blurRad="50800" dist="50800" dir="5400000" algn="ctr" rotWithShape="0">
                <a:schemeClr val="bg1">
                  <a:lumMod val="50000"/>
                </a:schemeClr>
              </a:outerShdw>
            </a:effectLst>
          </a:endParaRPr>
        </a:p>
      </dsp:txBody>
      <dsp:txXfrm rot="5400000">
        <a:off x="-46952" y="1893152"/>
        <a:ext cx="1725612" cy="1502070"/>
      </dsp:txXfrm>
    </dsp:sp>
    <dsp:sp modelId="{AF182BE4-6F56-49E8-B06C-4550697B6E99}">
      <dsp:nvSpPr>
        <dsp:cNvPr id="0" name=""/>
        <dsp:cNvSpPr/>
      </dsp:nvSpPr>
      <dsp:spPr>
        <a:xfrm rot="5400000">
          <a:off x="4420571" y="-923799"/>
          <a:ext cx="1006219" cy="6526334"/>
        </a:xfrm>
        <a:prstGeom prst="round2SameRect">
          <a:avLst/>
        </a:prstGeom>
        <a:solidFill>
          <a:schemeClr val="lt1">
            <a:alpha val="90000"/>
            <a:hueOff val="0"/>
            <a:satOff val="0"/>
            <a:lumOff val="0"/>
            <a:alphaOff val="0"/>
          </a:schemeClr>
        </a:solidFill>
        <a:ln w="9525" cap="flat" cmpd="sng" algn="ctr">
          <a:solidFill>
            <a:srgbClr val="FF66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t" anchorCtr="0">
          <a:noAutofit/>
        </a:bodyPr>
        <a:lstStyle/>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Report sulle scuole da parte dei team di osservatori</a:t>
          </a:r>
          <a:endParaRPr lang="it-IT" sz="1650" b="1" kern="1200" dirty="0">
            <a:solidFill>
              <a:srgbClr val="0033CC"/>
            </a:solidFill>
            <a:effectLst/>
          </a:endParaRPr>
        </a:p>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Assegnazione della prima tranche dei premi</a:t>
          </a:r>
          <a:endParaRPr lang="it-IT" sz="1650" b="1" kern="1200" dirty="0">
            <a:solidFill>
              <a:srgbClr val="0033CC"/>
            </a:solidFill>
            <a:effectLst/>
          </a:endParaRPr>
        </a:p>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Definizione ed esecuzione delle azioni di miglioramento, a cura dell’Indire</a:t>
          </a:r>
        </a:p>
        <a:p>
          <a:pPr marL="171450" lvl="1" indent="-171450" algn="just" defTabSz="733425">
            <a:lnSpc>
              <a:spcPct val="90000"/>
            </a:lnSpc>
            <a:spcBef>
              <a:spcPct val="0"/>
            </a:spcBef>
            <a:spcAft>
              <a:spcPct val="15000"/>
            </a:spcAft>
            <a:buChar char="••"/>
          </a:pPr>
          <a:endParaRPr lang="it-IT" sz="1300" kern="1200" dirty="0">
            <a:solidFill>
              <a:srgbClr val="0033CC"/>
            </a:solidFill>
            <a:effectLst>
              <a:outerShdw blurRad="50800" dist="50800" dir="5400000" algn="ctr" rotWithShape="0">
                <a:schemeClr val="bg1">
                  <a:lumMod val="50000"/>
                </a:schemeClr>
              </a:outerShdw>
            </a:effectLst>
          </a:endParaRPr>
        </a:p>
      </dsp:txBody>
      <dsp:txXfrm rot="5400000">
        <a:off x="4420571" y="-923799"/>
        <a:ext cx="1006219" cy="6526334"/>
      </dsp:txXfrm>
    </dsp:sp>
    <dsp:sp modelId="{884307E2-3F77-488D-8118-3718CFE46795}">
      <dsp:nvSpPr>
        <dsp:cNvPr id="0" name=""/>
        <dsp:cNvSpPr/>
      </dsp:nvSpPr>
      <dsp:spPr>
        <a:xfrm rot="5400000">
          <a:off x="-147561" y="3612435"/>
          <a:ext cx="1848315" cy="1519153"/>
        </a:xfrm>
        <a:prstGeom prst="chevron">
          <a:avLst/>
        </a:prstGeom>
        <a:solidFill>
          <a:schemeClr val="accent3">
            <a:lumMod val="75000"/>
          </a:schemeClr>
        </a:solidFill>
        <a:ln w="38100">
          <a:solidFill>
            <a:srgbClr val="FF6600"/>
          </a:solidFill>
        </a:ln>
        <a:effectLst>
          <a:innerShdw blurRad="63500" dist="50800" dir="2700000">
            <a:prstClr val="black">
              <a:alpha val="50000"/>
            </a:prst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800"/>
            </a:lnSpc>
            <a:spcBef>
              <a:spcPct val="0"/>
            </a:spcBef>
            <a:spcAft>
              <a:spcPct val="35000"/>
            </a:spcAft>
          </a:pPr>
          <a:endParaRPr lang="it-IT" sz="1400" b="1" kern="1200" dirty="0" smtClean="0">
            <a:solidFill>
              <a:srgbClr val="0033CC"/>
            </a:solidFill>
          </a:endParaRPr>
        </a:p>
        <a:p>
          <a:pPr lvl="0" algn="ctr" defTabSz="622300">
            <a:lnSpc>
              <a:spcPts val="1200"/>
            </a:lnSpc>
            <a:spcBef>
              <a:spcPct val="0"/>
            </a:spcBef>
            <a:spcAft>
              <a:spcPts val="0"/>
            </a:spcAft>
          </a:pPr>
          <a:r>
            <a:rPr lang="it-IT" sz="1600" b="1" kern="1200" dirty="0" smtClean="0">
              <a:solidFill>
                <a:srgbClr val="0033CC"/>
              </a:solidFill>
              <a:effectLst>
                <a:outerShdw blurRad="50800" dist="50800" dir="5400000" algn="ctr" rotWithShape="0">
                  <a:schemeClr val="bg1">
                    <a:lumMod val="50000"/>
                  </a:schemeClr>
                </a:outerShdw>
              </a:effectLst>
            </a:rPr>
            <a:t>2012-13</a:t>
          </a:r>
          <a:endParaRPr lang="it-IT" sz="1600" b="1" kern="1200" dirty="0">
            <a:solidFill>
              <a:srgbClr val="0033CC"/>
            </a:solidFill>
            <a:effectLst>
              <a:outerShdw blurRad="50800" dist="50800" dir="5400000" algn="ctr" rotWithShape="0">
                <a:schemeClr val="bg1">
                  <a:lumMod val="50000"/>
                </a:schemeClr>
              </a:outerShdw>
            </a:effectLst>
          </a:endParaRPr>
        </a:p>
      </dsp:txBody>
      <dsp:txXfrm rot="5400000">
        <a:off x="-147561" y="3612435"/>
        <a:ext cx="1848315" cy="1519153"/>
      </dsp:txXfrm>
    </dsp:sp>
    <dsp:sp modelId="{4683B1AC-8EF5-4A1B-87F1-0161D6432B93}">
      <dsp:nvSpPr>
        <dsp:cNvPr id="0" name=""/>
        <dsp:cNvSpPr/>
      </dsp:nvSpPr>
      <dsp:spPr>
        <a:xfrm rot="5400000">
          <a:off x="4129828" y="824129"/>
          <a:ext cx="1604788" cy="6633020"/>
        </a:xfrm>
        <a:prstGeom prst="round2SameRect">
          <a:avLst/>
        </a:prstGeom>
        <a:solidFill>
          <a:schemeClr val="lt1">
            <a:alpha val="90000"/>
            <a:hueOff val="0"/>
            <a:satOff val="0"/>
            <a:lumOff val="0"/>
            <a:alphaOff val="0"/>
          </a:schemeClr>
        </a:solidFill>
        <a:ln w="9525" cap="flat" cmpd="sng" algn="ctr">
          <a:solidFill>
            <a:srgbClr val="FF66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Calcolo del valore aggiunto contestuale a partire dalle prove standardizzate di comprensione testo e di matematica di III media, a cura dell’Invalsi</a:t>
          </a:r>
          <a:endParaRPr lang="it-IT" sz="1650" b="1" kern="1200" dirty="0">
            <a:solidFill>
              <a:srgbClr val="0033CC"/>
            </a:solidFill>
            <a:effectLst/>
          </a:endParaRPr>
        </a:p>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Visite di osservazione da parte di ispettori e osservatori esterni per la verifica del buon funzionamento delle scuole, a cura del Ministero dell’Istruzione</a:t>
          </a:r>
          <a:endParaRPr lang="it-IT" sz="1650" b="1" kern="1200" dirty="0">
            <a:solidFill>
              <a:srgbClr val="0033CC"/>
            </a:solidFill>
            <a:effectLst/>
          </a:endParaRPr>
        </a:p>
        <a:p>
          <a:pPr marL="171450" lvl="1" indent="-171450" algn="just" defTabSz="733425">
            <a:lnSpc>
              <a:spcPct val="90000"/>
            </a:lnSpc>
            <a:spcBef>
              <a:spcPct val="0"/>
            </a:spcBef>
            <a:spcAft>
              <a:spcPct val="15000"/>
            </a:spcAft>
            <a:buChar char="••"/>
          </a:pPr>
          <a:r>
            <a:rPr lang="it-IT" sz="1650" b="1" kern="1200" dirty="0" smtClean="0">
              <a:solidFill>
                <a:srgbClr val="0033CC"/>
              </a:solidFill>
              <a:effectLst/>
            </a:rPr>
            <a:t>Assegnazione dei premi finali</a:t>
          </a:r>
          <a:endParaRPr lang="it-IT" sz="1650" b="1" kern="1200" dirty="0">
            <a:solidFill>
              <a:srgbClr val="0033CC"/>
            </a:solidFill>
            <a:effectLst/>
          </a:endParaRPr>
        </a:p>
      </dsp:txBody>
      <dsp:txXfrm rot="5400000">
        <a:off x="4129828" y="824129"/>
        <a:ext cx="1604788" cy="66330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09C4F3-30EA-4349-A51A-72C640517F25}">
      <dsp:nvSpPr>
        <dsp:cNvPr id="0" name=""/>
        <dsp:cNvSpPr/>
      </dsp:nvSpPr>
      <dsp:spPr>
        <a:xfrm>
          <a:off x="4" y="24393"/>
          <a:ext cx="8749475" cy="2607983"/>
        </a:xfrm>
        <a:prstGeom prst="roundRect">
          <a:avLst>
            <a:gd name="adj" fmla="val 1000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it-IT" sz="1800" b="1" u="sng" kern="1200" dirty="0" smtClean="0"/>
        </a:p>
        <a:p>
          <a:pPr lvl="0" algn="l" defTabSz="800100">
            <a:lnSpc>
              <a:spcPct val="90000"/>
            </a:lnSpc>
            <a:spcBef>
              <a:spcPct val="0"/>
            </a:spcBef>
            <a:spcAft>
              <a:spcPct val="35000"/>
            </a:spcAft>
          </a:pPr>
          <a:r>
            <a:rPr lang="it-IT" sz="1800" b="1" u="sng" kern="1200" dirty="0" smtClean="0"/>
            <a:t>PRIMA ANNUALITA’ 2012-13</a:t>
          </a:r>
        </a:p>
        <a:p>
          <a:pPr lvl="0" algn="l" defTabSz="800100">
            <a:lnSpc>
              <a:spcPct val="90000"/>
            </a:lnSpc>
            <a:spcBef>
              <a:spcPct val="0"/>
            </a:spcBef>
            <a:spcAft>
              <a:spcPct val="35000"/>
            </a:spcAft>
          </a:pPr>
          <a:r>
            <a:rPr lang="it-IT" sz="1800" b="1" kern="1200" dirty="0" smtClean="0"/>
            <a:t>- </a:t>
          </a:r>
          <a:r>
            <a:rPr lang="it-IT" sz="1800" b="1" kern="1200" dirty="0" err="1" smtClean="0"/>
            <a:t>Autovalutazione</a:t>
          </a:r>
          <a:r>
            <a:rPr lang="it-IT" sz="1800" b="1" kern="1200" dirty="0" smtClean="0"/>
            <a:t> </a:t>
          </a:r>
          <a:r>
            <a:rPr lang="it-IT" sz="1800" kern="1200" dirty="0" smtClean="0"/>
            <a:t> con riferimenti comuni e dati comparati per </a:t>
          </a:r>
          <a:r>
            <a:rPr lang="it-IT" sz="1800" b="1" kern="1200" dirty="0" smtClean="0"/>
            <a:t>Rapporto di Autovalutazione.</a:t>
          </a:r>
        </a:p>
        <a:p>
          <a:pPr lvl="0" algn="l" defTabSz="800100">
            <a:lnSpc>
              <a:spcPct val="90000"/>
            </a:lnSpc>
            <a:spcBef>
              <a:spcPct val="0"/>
            </a:spcBef>
            <a:spcAft>
              <a:spcPct val="35000"/>
            </a:spcAft>
          </a:pPr>
          <a:r>
            <a:rPr lang="it-IT" sz="1800" kern="1200" dirty="0" smtClean="0"/>
            <a:t>- Visite alle istituzioni scolastiche da parte dei </a:t>
          </a:r>
          <a:r>
            <a:rPr lang="it-IT" sz="1800" b="1" kern="1200" dirty="0" smtClean="0"/>
            <a:t>Nuclei di Valutazione  </a:t>
          </a:r>
          <a:r>
            <a:rPr lang="it-IT" sz="1800" kern="1200" dirty="0" smtClean="0"/>
            <a:t>sulla base di un protocollo d’osservazione e validazione del Rapporto. </a:t>
          </a:r>
        </a:p>
        <a:p>
          <a:pPr lvl="0" algn="l" defTabSz="800100">
            <a:lnSpc>
              <a:spcPct val="90000"/>
            </a:lnSpc>
            <a:spcBef>
              <a:spcPct val="0"/>
            </a:spcBef>
            <a:spcAft>
              <a:spcPct val="35000"/>
            </a:spcAft>
          </a:pPr>
          <a:r>
            <a:rPr lang="it-IT" sz="1800" kern="1200" dirty="0" smtClean="0"/>
            <a:t>- Definizione </a:t>
          </a:r>
          <a:r>
            <a:rPr lang="it-IT" sz="1800" b="1" kern="1200" dirty="0" smtClean="0"/>
            <a:t>obiettivi, indicatori , risultati attesi </a:t>
          </a:r>
          <a:r>
            <a:rPr lang="it-IT" sz="1800" b="0" kern="1200" dirty="0" smtClean="0"/>
            <a:t>dal </a:t>
          </a:r>
          <a:r>
            <a:rPr lang="it-IT" sz="1800" kern="1200" dirty="0" smtClean="0"/>
            <a:t>Piano di Miglioramento e negoziazione/assegnazione USR</a:t>
          </a:r>
          <a:endParaRPr lang="it-IT" sz="1800" kern="1200" dirty="0"/>
        </a:p>
        <a:p>
          <a:pPr marL="171450" lvl="1" indent="-171450" algn="l" defTabSz="800100">
            <a:lnSpc>
              <a:spcPct val="90000"/>
            </a:lnSpc>
            <a:spcBef>
              <a:spcPct val="0"/>
            </a:spcBef>
            <a:spcAft>
              <a:spcPct val="15000"/>
            </a:spcAft>
            <a:buChar char="••"/>
          </a:pPr>
          <a:endParaRPr lang="it-IT" sz="1800" kern="1200" dirty="0"/>
        </a:p>
      </dsp:txBody>
      <dsp:txXfrm>
        <a:off x="4" y="24393"/>
        <a:ext cx="5790105" cy="2607983"/>
      </dsp:txXfrm>
    </dsp:sp>
    <dsp:sp modelId="{3222DF92-B45F-4744-8C36-7E2B918BF3A1}">
      <dsp:nvSpPr>
        <dsp:cNvPr id="0" name=""/>
        <dsp:cNvSpPr/>
      </dsp:nvSpPr>
      <dsp:spPr>
        <a:xfrm>
          <a:off x="426798" y="2989888"/>
          <a:ext cx="8151313" cy="2193434"/>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u="sng" kern="1200" dirty="0" smtClean="0"/>
            <a:t>SECONDA E TERZA ANNUALITA’ 2013-14  e 2014-15 </a:t>
          </a:r>
          <a:endParaRPr lang="it-IT" sz="1800" b="1" kern="1200" dirty="0" smtClean="0"/>
        </a:p>
        <a:p>
          <a:pPr lvl="0" algn="l" defTabSz="800100">
            <a:lnSpc>
              <a:spcPct val="90000"/>
            </a:lnSpc>
            <a:spcBef>
              <a:spcPct val="0"/>
            </a:spcBef>
            <a:spcAft>
              <a:spcPct val="35000"/>
            </a:spcAft>
          </a:pPr>
          <a:r>
            <a:rPr lang="it-IT" sz="1800" b="1" kern="1200" dirty="0" smtClean="0"/>
            <a:t>Sviluppo Piano di Miglioramento</a:t>
          </a:r>
        </a:p>
        <a:p>
          <a:pPr lvl="0" algn="l" defTabSz="800100">
            <a:lnSpc>
              <a:spcPct val="90000"/>
            </a:lnSpc>
            <a:spcBef>
              <a:spcPct val="0"/>
            </a:spcBef>
            <a:spcAft>
              <a:spcPct val="35000"/>
            </a:spcAft>
          </a:pPr>
          <a:r>
            <a:rPr lang="it-IT" sz="1800" kern="1200" dirty="0" smtClean="0"/>
            <a:t>Monitoraggio (con brevi visite periodiche e raccolta sistematica varie informazioni)</a:t>
          </a:r>
        </a:p>
        <a:p>
          <a:pPr lvl="0" algn="l" defTabSz="800100">
            <a:lnSpc>
              <a:spcPct val="90000"/>
            </a:lnSpc>
            <a:spcBef>
              <a:spcPct val="0"/>
            </a:spcBef>
            <a:spcAft>
              <a:spcPct val="35000"/>
            </a:spcAft>
          </a:pPr>
          <a:r>
            <a:rPr lang="it-IT" sz="1800" b="1" kern="1200" dirty="0" smtClean="0"/>
            <a:t>Valutazione finale </a:t>
          </a:r>
          <a:r>
            <a:rPr lang="it-IT" sz="1800" b="0" kern="1200" dirty="0" smtClean="0"/>
            <a:t>in relazione al Piano e ai risultati raggiunti</a:t>
          </a:r>
          <a:endParaRPr lang="it-IT" sz="1800" b="0" kern="1200" dirty="0"/>
        </a:p>
      </dsp:txBody>
      <dsp:txXfrm>
        <a:off x="426798" y="2989888"/>
        <a:ext cx="4874811" cy="2193434"/>
      </dsp:txXfrm>
    </dsp:sp>
    <dsp:sp modelId="{06216B33-4A5E-47EE-B415-8810DCA1C051}">
      <dsp:nvSpPr>
        <dsp:cNvPr id="0" name=""/>
        <dsp:cNvSpPr/>
      </dsp:nvSpPr>
      <dsp:spPr>
        <a:xfrm>
          <a:off x="6978828" y="140486"/>
          <a:ext cx="1676977" cy="5065930"/>
        </a:xfrm>
        <a:prstGeom prst="downArrow">
          <a:avLst>
            <a:gd name="adj1" fmla="val 55000"/>
            <a:gd name="adj2" fmla="val 45000"/>
          </a:avLst>
        </a:prstGeom>
        <a:solidFill>
          <a:srgbClr val="FFC000">
            <a:alpha val="90000"/>
          </a:srgbClr>
        </a:solidFill>
        <a:ln w="9525" cap="flat" cmpd="sng" algn="ctr">
          <a:solidFill>
            <a:srgbClr val="00339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it-IT" sz="900" kern="1200"/>
        </a:p>
      </dsp:txBody>
      <dsp:txXfrm>
        <a:off x="6978828" y="140486"/>
        <a:ext cx="1676977" cy="50659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483D94-40F8-4E72-9A60-B10F88DE5F46}">
      <dsp:nvSpPr>
        <dsp:cNvPr id="0" name=""/>
        <dsp:cNvSpPr/>
      </dsp:nvSpPr>
      <dsp:spPr>
        <a:xfrm rot="5400000">
          <a:off x="-337203" y="337203"/>
          <a:ext cx="2248024" cy="1573616"/>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smtClean="0"/>
            <a:t>DATI</a:t>
          </a:r>
          <a:endParaRPr lang="it-IT" sz="1800" b="1" kern="1200" dirty="0"/>
        </a:p>
      </dsp:txBody>
      <dsp:txXfrm rot="5400000">
        <a:off x="-337203" y="337203"/>
        <a:ext cx="2248024" cy="1573616"/>
      </dsp:txXfrm>
    </dsp:sp>
    <dsp:sp modelId="{97328445-9171-4D8A-8FAD-9BAD71A5FD61}">
      <dsp:nvSpPr>
        <dsp:cNvPr id="0" name=""/>
        <dsp:cNvSpPr/>
      </dsp:nvSpPr>
      <dsp:spPr>
        <a:xfrm rot="5400000">
          <a:off x="4088648" y="-2515031"/>
          <a:ext cx="1461215" cy="64912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smtClean="0"/>
            <a:t>COMPARAZIONE/MODELLI COMUNI</a:t>
          </a:r>
          <a:endParaRPr lang="it-IT" sz="2400" kern="1200" dirty="0"/>
        </a:p>
      </dsp:txBody>
      <dsp:txXfrm rot="5400000">
        <a:off x="4088648" y="-2515031"/>
        <a:ext cx="1461215" cy="64912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483D94-40F8-4E72-9A60-B10F88DE5F46}">
      <dsp:nvSpPr>
        <dsp:cNvPr id="0" name=""/>
        <dsp:cNvSpPr/>
      </dsp:nvSpPr>
      <dsp:spPr>
        <a:xfrm rot="5400000">
          <a:off x="-260476" y="262098"/>
          <a:ext cx="1736513" cy="1215559"/>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smtClean="0"/>
            <a:t>DATI</a:t>
          </a:r>
          <a:endParaRPr lang="it-IT" sz="1800" b="1" kern="1200" dirty="0"/>
        </a:p>
      </dsp:txBody>
      <dsp:txXfrm rot="5400000">
        <a:off x="-260476" y="262098"/>
        <a:ext cx="1736513" cy="1215559"/>
      </dsp:txXfrm>
    </dsp:sp>
    <dsp:sp modelId="{97328445-9171-4D8A-8FAD-9BAD71A5FD61}">
      <dsp:nvSpPr>
        <dsp:cNvPr id="0" name=""/>
        <dsp:cNvSpPr/>
      </dsp:nvSpPr>
      <dsp:spPr>
        <a:xfrm rot="5400000">
          <a:off x="4009627" y="-2844525"/>
          <a:ext cx="1128733" cy="68493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smtClean="0"/>
            <a:t>COMPARAZIONE/MODELLI COMUNI</a:t>
          </a:r>
          <a:endParaRPr lang="it-IT" sz="2400" kern="1200" dirty="0"/>
        </a:p>
      </dsp:txBody>
      <dsp:txXfrm rot="5400000">
        <a:off x="4009627" y="-2844525"/>
        <a:ext cx="1128733" cy="6849336"/>
      </dsp:txXfrm>
    </dsp:sp>
    <dsp:sp modelId="{31F960A8-E703-483C-B371-00C514BA0DFC}">
      <dsp:nvSpPr>
        <dsp:cNvPr id="0" name=""/>
        <dsp:cNvSpPr/>
      </dsp:nvSpPr>
      <dsp:spPr>
        <a:xfrm rot="5400000">
          <a:off x="-260476" y="1706470"/>
          <a:ext cx="1736513" cy="1215559"/>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smtClean="0"/>
            <a:t>INFORMAZIONI</a:t>
          </a:r>
          <a:endParaRPr lang="it-IT" sz="1800" b="1" kern="1200" dirty="0"/>
        </a:p>
      </dsp:txBody>
      <dsp:txXfrm rot="5400000">
        <a:off x="-260476" y="1706470"/>
        <a:ext cx="1736513" cy="1215559"/>
      </dsp:txXfrm>
    </dsp:sp>
    <dsp:sp modelId="{90E0507A-A8F5-45C9-BB4D-F00DF72D9502}">
      <dsp:nvSpPr>
        <dsp:cNvPr id="0" name=""/>
        <dsp:cNvSpPr/>
      </dsp:nvSpPr>
      <dsp:spPr>
        <a:xfrm rot="5400000">
          <a:off x="4075860" y="-1414308"/>
          <a:ext cx="1128733" cy="68493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smtClean="0"/>
            <a:t>CONTESTO/AUTOVALUTAZIONE</a:t>
          </a:r>
          <a:endParaRPr lang="it-IT" sz="2400" kern="1200" dirty="0"/>
        </a:p>
      </dsp:txBody>
      <dsp:txXfrm rot="5400000">
        <a:off x="4075860" y="-1414308"/>
        <a:ext cx="1128733" cy="684933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0.02033</cdr:x>
      <cdr:y>0.03077</cdr:y>
    </cdr:from>
    <cdr:to>
      <cdr:x>0.24414</cdr:x>
      <cdr:y>0.15059</cdr:y>
    </cdr:to>
    <cdr:sp macro="" textlink="">
      <cdr:nvSpPr>
        <cdr:cNvPr id="2" name="CasellaDiTesto 34"/>
        <cdr:cNvSpPr txBox="1"/>
      </cdr:nvSpPr>
      <cdr:spPr>
        <a:xfrm xmlns:a="http://schemas.openxmlformats.org/drawingml/2006/main">
          <a:off x="179512" y="144016"/>
          <a:ext cx="1976449" cy="56080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7785" dist="33020" dir="3180000" algn="ctr">
            <a:srgbClr val="000000">
              <a:alpha val="30000"/>
            </a:srgbClr>
          </a:outerShdw>
        </a:effectLst>
        <a:scene3d xmlns:a="http://schemas.openxmlformats.org/drawingml/2006/main">
          <a:camera prst="orthographicFront">
            <a:rot lat="0" lon="0" rev="0"/>
          </a:camera>
          <a:lightRig rig="brightRoom" dir="t">
            <a:rot lat="0" lon="0" rev="600000"/>
          </a:lightRig>
        </a:scene3d>
        <a:sp3d xmlns:a="http://schemas.openxmlformats.org/drawingml/2006/main" prstMaterial="metal">
          <a:bevelT w="38100" h="57150" prst="angle"/>
        </a:sp3d>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it-IT" sz="2800" b="1" dirty="0" smtClean="0">
              <a:solidFill>
                <a:srgbClr val="FF0000"/>
              </a:solidFill>
            </a:rPr>
            <a:t>+ 27,3 punti</a:t>
          </a:r>
          <a:endParaRPr lang="en-US" sz="2800" b="1" dirty="0">
            <a:solidFill>
              <a:srgbClr val="FF0000"/>
            </a:solidFill>
          </a:endParaRPr>
        </a:p>
      </cdr:txBody>
    </cdr:sp>
  </cdr:relSizeAnchor>
  <cdr:relSizeAnchor xmlns:cdr="http://schemas.openxmlformats.org/drawingml/2006/chartDrawing">
    <cdr:from>
      <cdr:x>0.26495</cdr:x>
      <cdr:y>0</cdr:y>
    </cdr:from>
    <cdr:to>
      <cdr:x>0.49327</cdr:x>
      <cdr:y>0.1124</cdr:y>
    </cdr:to>
    <cdr:sp macro="" textlink="">
      <cdr:nvSpPr>
        <cdr:cNvPr id="3" name="CasellaDiTesto 35"/>
        <cdr:cNvSpPr txBox="1"/>
      </cdr:nvSpPr>
      <cdr:spPr>
        <a:xfrm xmlns:a="http://schemas.openxmlformats.org/drawingml/2006/main">
          <a:off x="2339752" y="0"/>
          <a:ext cx="2016224" cy="52610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7785" dist="33020" dir="3180000" algn="ctr">
            <a:srgbClr val="000000">
              <a:alpha val="30000"/>
            </a:srgbClr>
          </a:outerShdw>
        </a:effectLst>
        <a:scene3d xmlns:a="http://schemas.openxmlformats.org/drawingml/2006/main">
          <a:camera prst="orthographicFront">
            <a:rot lat="0" lon="0" rev="0"/>
          </a:camera>
          <a:lightRig rig="brightRoom" dir="t">
            <a:rot lat="0" lon="0" rev="600000"/>
          </a:lightRig>
        </a:scene3d>
        <a:sp3d xmlns:a="http://schemas.openxmlformats.org/drawingml/2006/main" prstMaterial="metal">
          <a:bevelT w="38100" h="57150" prst="angle"/>
        </a:sp3d>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it-IT" sz="2800" b="1" dirty="0" smtClean="0">
              <a:solidFill>
                <a:srgbClr val="FF0000"/>
              </a:solidFill>
            </a:rPr>
            <a:t>+ 30,8 punti</a:t>
          </a:r>
          <a:endParaRPr lang="en-US" sz="2800" b="1" dirty="0">
            <a:solidFill>
              <a:srgbClr val="FF0000"/>
            </a:solidFill>
          </a:endParaRPr>
        </a:p>
      </cdr:txBody>
    </cdr:sp>
  </cdr:relSizeAnchor>
  <cdr:relSizeAnchor xmlns:cdr="http://schemas.openxmlformats.org/drawingml/2006/chartDrawing">
    <cdr:from>
      <cdr:x>0.51773</cdr:x>
      <cdr:y>0.15385</cdr:y>
    </cdr:from>
    <cdr:to>
      <cdr:x>0.71343</cdr:x>
      <cdr:y>0.2597</cdr:y>
    </cdr:to>
    <cdr:sp macro="" textlink="">
      <cdr:nvSpPr>
        <cdr:cNvPr id="4" name="CasellaDiTesto 36"/>
        <cdr:cNvSpPr txBox="1"/>
      </cdr:nvSpPr>
      <cdr:spPr>
        <a:xfrm xmlns:a="http://schemas.openxmlformats.org/drawingml/2006/main">
          <a:off x="4572000" y="720080"/>
          <a:ext cx="1728192" cy="4954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7785" dist="33020" dir="3180000" algn="ctr">
            <a:srgbClr val="000000">
              <a:alpha val="30000"/>
            </a:srgbClr>
          </a:outerShdw>
        </a:effectLst>
        <a:scene3d xmlns:a="http://schemas.openxmlformats.org/drawingml/2006/main">
          <a:camera prst="orthographicFront">
            <a:rot lat="0" lon="0" rev="0"/>
          </a:camera>
          <a:lightRig rig="brightRoom" dir="t">
            <a:rot lat="0" lon="0" rev="600000"/>
          </a:lightRig>
        </a:scene3d>
        <a:sp3d xmlns:a="http://schemas.openxmlformats.org/drawingml/2006/main" prstMaterial="metal">
          <a:bevelT w="38100" h="57150" prst="angle"/>
        </a:sp3d>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it-IT" sz="2800" b="1" dirty="0" smtClean="0">
              <a:solidFill>
                <a:srgbClr val="FF0000"/>
              </a:solidFill>
            </a:rPr>
            <a:t>+ 24 punti</a:t>
          </a:r>
          <a:endParaRPr lang="en-US" sz="2800" b="1" dirty="0">
            <a:solidFill>
              <a:srgbClr val="FF0000"/>
            </a:solidFill>
          </a:endParaRPr>
        </a:p>
      </cdr:txBody>
    </cdr:sp>
  </cdr:relSizeAnchor>
  <cdr:relSizeAnchor xmlns:cdr="http://schemas.openxmlformats.org/drawingml/2006/chartDrawing">
    <cdr:from>
      <cdr:x>0.74605</cdr:x>
      <cdr:y>0.04615</cdr:y>
    </cdr:from>
    <cdr:to>
      <cdr:x>0.96621</cdr:x>
      <cdr:y>0.15201</cdr:y>
    </cdr:to>
    <cdr:sp macro="" textlink="">
      <cdr:nvSpPr>
        <cdr:cNvPr id="5" name="CasellaDiTesto 37"/>
        <cdr:cNvSpPr txBox="1"/>
      </cdr:nvSpPr>
      <cdr:spPr>
        <a:xfrm xmlns:a="http://schemas.openxmlformats.org/drawingml/2006/main">
          <a:off x="6588224" y="216024"/>
          <a:ext cx="1944216" cy="4954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7785" dist="33020" dir="3180000" algn="ctr">
            <a:srgbClr val="000000">
              <a:alpha val="30000"/>
            </a:srgbClr>
          </a:outerShdw>
        </a:effectLst>
        <a:scene3d xmlns:a="http://schemas.openxmlformats.org/drawingml/2006/main">
          <a:camera prst="orthographicFront">
            <a:rot lat="0" lon="0" rev="0"/>
          </a:camera>
          <a:lightRig rig="brightRoom" dir="t">
            <a:rot lat="0" lon="0" rev="600000"/>
          </a:lightRig>
        </a:scene3d>
        <a:sp3d xmlns:a="http://schemas.openxmlformats.org/drawingml/2006/main" prstMaterial="metal">
          <a:bevelT w="38100" h="57150" prst="angle"/>
        </a:sp3d>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it-IT" sz="2800" b="1" dirty="0" smtClean="0">
              <a:solidFill>
                <a:srgbClr val="FF0000"/>
              </a:solidFill>
            </a:rPr>
            <a:t>+ 31,9 punti</a:t>
          </a:r>
          <a:endParaRPr lang="en-US" sz="2800" b="1" dirty="0">
            <a:solidFill>
              <a:srgbClr val="FF0000"/>
            </a:solidFill>
          </a:endParaRPr>
        </a:p>
      </cdr:txBody>
    </cdr:sp>
  </cdr:relSizeAnchor>
  <cdr:relSizeAnchor xmlns:cdr="http://schemas.openxmlformats.org/drawingml/2006/chartDrawing">
    <cdr:from>
      <cdr:x>0.52589</cdr:x>
      <cdr:y>0.94411</cdr:y>
    </cdr:from>
    <cdr:to>
      <cdr:x>0.91729</cdr:x>
      <cdr:y>1</cdr:y>
    </cdr:to>
    <cdr:sp macro="" textlink="">
      <cdr:nvSpPr>
        <cdr:cNvPr id="6" name="CasellaDiTesto 9"/>
        <cdr:cNvSpPr txBox="1"/>
      </cdr:nvSpPr>
      <cdr:spPr>
        <a:xfrm xmlns:a="http://schemas.openxmlformats.org/drawingml/2006/main">
          <a:off x="4644008" y="4607566"/>
          <a:ext cx="3456381" cy="2615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r"/>
          <a:r>
            <a:rPr lang="it-IT" sz="1100" dirty="0" smtClean="0"/>
            <a:t>Fonte: Elaborazioni su dati TIMSS 2003-2007</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7" name="Connettore 1 6"/>
        <cdr:cNvSpPr/>
      </cdr:nvSpPr>
      <cdr:spPr>
        <a:xfrm xmlns:a="http://schemas.openxmlformats.org/drawingml/2006/main">
          <a:off x="-214282" y="-1071546"/>
          <a:ext cx="0" cy="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cdr:x>
      <cdr:y>0</cdr:y>
    </cdr:from>
    <cdr:to>
      <cdr:x>0</cdr:x>
      <cdr:y>0</cdr:y>
    </cdr:to>
    <cdr:sp macro="" textlink="">
      <cdr:nvSpPr>
        <cdr:cNvPr id="13" name="Connettore 1 12"/>
        <cdr:cNvSpPr/>
      </cdr:nvSpPr>
      <cdr:spPr>
        <a:xfrm xmlns:a="http://schemas.openxmlformats.org/drawingml/2006/main" flipV="1">
          <a:off x="-214282" y="-1071546"/>
          <a:ext cx="0" cy="0"/>
        </a:xfrm>
        <a:prstGeom xmlns:a="http://schemas.openxmlformats.org/drawingml/2006/main" prst="line">
          <a:avLst/>
        </a:prstGeom>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0.05932</cdr:x>
      <cdr:y>0.5641</cdr:y>
    </cdr:from>
    <cdr:to>
      <cdr:x>1</cdr:x>
      <cdr:y>0.5641</cdr:y>
    </cdr:to>
    <cdr:sp macro="" textlink="">
      <cdr:nvSpPr>
        <cdr:cNvPr id="6" name="Connettore 1 5"/>
        <cdr:cNvSpPr/>
      </cdr:nvSpPr>
      <cdr:spPr>
        <a:xfrm xmlns:a="http://schemas.openxmlformats.org/drawingml/2006/main">
          <a:off x="500066" y="3143272"/>
          <a:ext cx="7929618" cy="0"/>
        </a:xfrm>
        <a:prstGeom xmlns:a="http://schemas.openxmlformats.org/drawingml/2006/main" prst="line">
          <a:avLst/>
        </a:prstGeom>
        <a:ln xmlns:a="http://schemas.openxmlformats.org/drawingml/2006/main" w="25400" cmpd="sng">
          <a:solidFill>
            <a:srgbClr val="FF66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41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41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1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41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41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233129-ED0A-47F5-B6CB-A365BEB367C8}"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251FDB5-8A53-4831-BFAF-399D1119F451}" type="slidenum">
              <a:rPr lang="it-IT" smtClean="0">
                <a:latin typeface="Arial" pitchFamily="34" charset="0"/>
              </a:rPr>
              <a:pPr/>
              <a:t>4</a:t>
            </a:fld>
            <a:endParaRPr lang="it-IT" smtClean="0">
              <a:latin typeface="Arial" pitchFamily="34" charset="0"/>
            </a:endParaRPr>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FAB226-5436-46B0-A31F-3D13B5677ECA}" type="slidenum">
              <a:rPr lang="it-IT" sz="1200"/>
              <a:pPr algn="r"/>
              <a:t>4</a:t>
            </a:fld>
            <a:endParaRPr lang="it-IT" sz="120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DE6E97A-4F98-45BA-B8BE-33EA48079A8D}" type="slidenum">
              <a:rPr lang="it-IT" smtClean="0">
                <a:latin typeface="Arial" pitchFamily="34" charset="0"/>
              </a:rPr>
              <a:pPr/>
              <a:t>25</a:t>
            </a:fld>
            <a:endParaRPr lang="it-IT" smtClean="0">
              <a:latin typeface="Arial" pitchFamily="34" charset="0"/>
            </a:endParaRPr>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E57861EE-BDA4-4DA2-86C1-B493D0DC687E}" type="slidenum">
              <a:rPr lang="it-IT" sz="1200"/>
              <a:pPr algn="r"/>
              <a:t>25</a:t>
            </a:fld>
            <a:endParaRPr lang="it-IT" sz="120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72410DC-20BD-468C-BC2A-A1E322B3E168}" type="slidenum">
              <a:rPr lang="it-IT" smtClean="0">
                <a:latin typeface="Arial" pitchFamily="34" charset="0"/>
              </a:rPr>
              <a:pPr/>
              <a:t>27</a:t>
            </a:fld>
            <a:endParaRPr lang="it-IT" smtClean="0">
              <a:latin typeface="Arial" pitchFamily="34" charset="0"/>
            </a:endParaRPr>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ECBA0A8D-1C3A-402C-BFA4-1414E097C08D}" type="slidenum">
              <a:rPr lang="it-IT" sz="1200"/>
              <a:pPr algn="r"/>
              <a:t>27</a:t>
            </a:fld>
            <a:endParaRPr lang="it-IT" sz="120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0DAFEAE-7202-4B81-8E68-6961573CDAE9}" type="slidenum">
              <a:rPr lang="it-IT" smtClean="0">
                <a:latin typeface="Arial" pitchFamily="34" charset="0"/>
              </a:rPr>
              <a:pPr/>
              <a:t>30</a:t>
            </a:fld>
            <a:endParaRPr lang="it-IT" smtClean="0">
              <a:latin typeface="Arial" pitchFamily="34" charset="0"/>
            </a:endParaRPr>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14006CAC-5778-44C0-B0A4-776FC8E36EDF}" type="slidenum">
              <a:rPr lang="it-IT" sz="1200"/>
              <a:pPr algn="r"/>
              <a:t>30</a:t>
            </a:fld>
            <a:endParaRPr lang="it-IT" sz="120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C776A2-3E18-48C6-9DD7-3D3E2A08A061}" type="slidenum">
              <a:rPr lang="it-IT">
                <a:solidFill>
                  <a:prstClr val="black"/>
                </a:solidFill>
              </a:rPr>
              <a:pPr eaLnBrk="1" hangingPunct="1"/>
              <a:t>36</a:t>
            </a:fld>
            <a:endParaRPr lang="it-IT">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it-IT" smtClean="0">
                <a:latin typeface="Arial" pitchFamily="34" charset="0"/>
              </a:rPr>
              <a:t>Il quadro che emerge è quello di una tendenziale divaricazione delle differenze interne</a:t>
            </a:r>
          </a:p>
          <a:p>
            <a:pPr eaLnBrk="1" hangingPunct="1"/>
            <a:r>
              <a:rPr lang="it-IT" smtClean="0">
                <a:latin typeface="Arial" pitchFamily="34" charset="0"/>
              </a:rPr>
              <a:t> l’operare del sistema scolastico non sembra in grado di contrastare tali divari, che risultano anzi acuiti col progredire della carriera scolastica degli alunni. Emblematico è peraltro anche il dato del Centro, che parte da una situazione di vantaggio relativo, grazie anche ad una composizione della popolazione studentesca che lo favorisce soprattutto in termini di </a:t>
            </a:r>
            <a:r>
              <a:rPr lang="it-IT" i="1" smtClean="0">
                <a:latin typeface="Arial" pitchFamily="34" charset="0"/>
              </a:rPr>
              <a:t>background </a:t>
            </a:r>
            <a:r>
              <a:rPr lang="it-IT" smtClean="0">
                <a:latin typeface="Arial" pitchFamily="34" charset="0"/>
              </a:rPr>
              <a:t>familiare e che vede poi peggiorare nettamente la propria situazione. </a:t>
            </a: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2399FF2-CEDB-4B25-B496-299D9446879F}" type="slidenum">
              <a:rPr lang="it-IT" smtClean="0">
                <a:latin typeface="Arial" pitchFamily="34" charset="0"/>
              </a:rPr>
              <a:pPr/>
              <a:t>5</a:t>
            </a:fld>
            <a:endParaRPr lang="it-IT" smtClean="0">
              <a:latin typeface="Arial" pitchFamily="34" charset="0"/>
            </a:endParaRPr>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6712" tIns="43356" rIns="86712" bIns="43356" anchor="b"/>
          <a:lstStyle/>
          <a:p>
            <a:pPr algn="r" defTabSz="866775"/>
            <a:fld id="{8209B356-67AA-475F-BC25-221467265060}" type="slidenum">
              <a:rPr lang="it-IT" sz="1100"/>
              <a:pPr algn="r" defTabSz="866775"/>
              <a:t>5</a:t>
            </a:fld>
            <a:endParaRPr lang="it-IT" sz="1100"/>
          </a:p>
        </p:txBody>
      </p:sp>
      <p:sp>
        <p:nvSpPr>
          <p:cNvPr id="73732" name="Rectangle 2"/>
          <p:cNvSpPr>
            <a:spLocks noGrp="1" noRot="1" noChangeAspect="1" noChangeArrowheads="1" noTextEdit="1"/>
          </p:cNvSpPr>
          <p:nvPr>
            <p:ph type="sldImg"/>
          </p:nvPr>
        </p:nvSpPr>
        <p:spPr>
          <a:xfrm>
            <a:off x="1143000" y="685800"/>
            <a:ext cx="4575175" cy="3430588"/>
          </a:xfrm>
          <a:ln/>
        </p:spPr>
      </p:sp>
      <p:sp>
        <p:nvSpPr>
          <p:cNvPr id="73733" name="Rectangle 3"/>
          <p:cNvSpPr>
            <a:spLocks noGrp="1" noChangeArrowheads="1"/>
          </p:cNvSpPr>
          <p:nvPr>
            <p:ph type="body" idx="1"/>
          </p:nvPr>
        </p:nvSpPr>
        <p:spPr>
          <a:noFill/>
          <a:ln/>
        </p:spPr>
        <p:txBody>
          <a:bodyPr lIns="86712" tIns="43356" rIns="86712" bIns="43356"/>
          <a:lstStyle/>
          <a:p>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FF9ACE3-187B-43F6-85A0-784A8913264B}" type="slidenum">
              <a:rPr lang="it-IT" smtClean="0">
                <a:latin typeface="Arial" pitchFamily="34" charset="0"/>
              </a:rPr>
              <a:pPr/>
              <a:t>6</a:t>
            </a:fld>
            <a:endParaRPr lang="it-IT" smtClean="0">
              <a:latin typeface="Arial" pitchFamily="34" charset="0"/>
            </a:endParaRPr>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6712" tIns="43356" rIns="86712" bIns="43356" anchor="b"/>
          <a:lstStyle/>
          <a:p>
            <a:pPr algn="r" defTabSz="866775"/>
            <a:fld id="{DC1B6965-3668-4CFB-ACB9-7065B7E06D03}" type="slidenum">
              <a:rPr lang="it-IT" sz="1100"/>
              <a:pPr algn="r" defTabSz="866775"/>
              <a:t>6</a:t>
            </a:fld>
            <a:endParaRPr lang="it-IT" sz="1100"/>
          </a:p>
        </p:txBody>
      </p:sp>
      <p:sp>
        <p:nvSpPr>
          <p:cNvPr id="74756" name="Rectangle 2"/>
          <p:cNvSpPr>
            <a:spLocks noGrp="1" noRot="1" noChangeAspect="1" noChangeArrowheads="1" noTextEdit="1"/>
          </p:cNvSpPr>
          <p:nvPr>
            <p:ph type="sldImg"/>
          </p:nvPr>
        </p:nvSpPr>
        <p:spPr>
          <a:xfrm>
            <a:off x="1143000" y="685800"/>
            <a:ext cx="4575175" cy="3430588"/>
          </a:xfrm>
          <a:ln/>
        </p:spPr>
      </p:sp>
      <p:sp>
        <p:nvSpPr>
          <p:cNvPr id="74757" name="Rectangle 3"/>
          <p:cNvSpPr>
            <a:spLocks noGrp="1" noChangeArrowheads="1"/>
          </p:cNvSpPr>
          <p:nvPr>
            <p:ph type="body" idx="1"/>
          </p:nvPr>
        </p:nvSpPr>
        <p:spPr>
          <a:noFill/>
          <a:ln/>
        </p:spPr>
        <p:txBody>
          <a:bodyPr lIns="86712" tIns="43356" rIns="86712" bIns="43356"/>
          <a:lstStyle/>
          <a:p>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1EC8B3-D4C1-4FB4-A684-D9EFE7F14989}" type="slidenum">
              <a:rPr lang="it-IT" smtClean="0">
                <a:latin typeface="Arial" pitchFamily="34" charset="0"/>
              </a:rPr>
              <a:pPr/>
              <a:t>7</a:t>
            </a:fld>
            <a:endParaRPr lang="it-IT" smtClean="0">
              <a:latin typeface="Arial" pitchFamily="34" charset="0"/>
            </a:endParaRPr>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73A7A54B-E77C-4B8D-9DEE-195DD26BD704}" type="slidenum">
              <a:rPr lang="it-IT" sz="1200"/>
              <a:pPr algn="r"/>
              <a:t>7</a:t>
            </a:fld>
            <a:endParaRPr lang="it-IT"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DA54DBB-A584-4786-A173-854AD75B2512}" type="slidenum">
              <a:rPr lang="it-IT" smtClean="0">
                <a:latin typeface="Arial" pitchFamily="34" charset="0"/>
              </a:rPr>
              <a:pPr/>
              <a:t>8</a:t>
            </a:fld>
            <a:endParaRPr lang="it-IT" smtClean="0">
              <a:latin typeface="Arial" pitchFamily="34" charset="0"/>
            </a:endParaRPr>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42164C99-3250-4A15-A989-6A0CDECBA586}" type="slidenum">
              <a:rPr lang="it-IT" sz="1200"/>
              <a:pPr algn="r"/>
              <a:t>8</a:t>
            </a:fld>
            <a:endParaRPr lang="it-IT" sz="120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endParaRPr lang="it-IT"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54931E9-B9DA-4338-8968-6C2285C1F83B}" type="slidenum">
              <a:rPr lang="it-IT" smtClean="0">
                <a:latin typeface="Arial" pitchFamily="34" charset="0"/>
              </a:rPr>
              <a:pPr/>
              <a:t>9</a:t>
            </a:fld>
            <a:endParaRPr lang="it-IT" smtClean="0">
              <a:latin typeface="Arial" pitchFamily="34" charset="0"/>
            </a:endParaRPr>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6712" tIns="43356" rIns="86712" bIns="43356" anchor="b"/>
          <a:lstStyle/>
          <a:p>
            <a:pPr algn="r" defTabSz="866775"/>
            <a:fld id="{208C0D7F-92D5-4EB4-B5DB-1702EEA32ADC}" type="slidenum">
              <a:rPr lang="it-IT" sz="1100"/>
              <a:pPr algn="r" defTabSz="866775"/>
              <a:t>9</a:t>
            </a:fld>
            <a:endParaRPr lang="it-IT" sz="1100"/>
          </a:p>
        </p:txBody>
      </p:sp>
      <p:sp>
        <p:nvSpPr>
          <p:cNvPr id="77828" name="Rectangle 2"/>
          <p:cNvSpPr>
            <a:spLocks noGrp="1" noRot="1" noChangeAspect="1" noChangeArrowheads="1" noTextEdit="1"/>
          </p:cNvSpPr>
          <p:nvPr>
            <p:ph type="sldImg"/>
          </p:nvPr>
        </p:nvSpPr>
        <p:spPr>
          <a:xfrm>
            <a:off x="1143000" y="685800"/>
            <a:ext cx="4575175" cy="3430588"/>
          </a:xfrm>
          <a:ln/>
        </p:spPr>
      </p:sp>
      <p:sp>
        <p:nvSpPr>
          <p:cNvPr id="77829" name="Rectangle 3"/>
          <p:cNvSpPr>
            <a:spLocks noGrp="1" noChangeArrowheads="1"/>
          </p:cNvSpPr>
          <p:nvPr>
            <p:ph type="body" idx="1"/>
          </p:nvPr>
        </p:nvSpPr>
        <p:spPr>
          <a:noFill/>
          <a:ln/>
        </p:spPr>
        <p:txBody>
          <a:bodyPr lIns="86712" tIns="43356" rIns="86712" bIns="43356"/>
          <a:lstStyle/>
          <a:p>
            <a:endParaRPr lang="it-IT"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7B30995-65F9-46E0-AF0E-8D70E571B2C1}" type="slidenum">
              <a:rPr lang="it-IT" smtClean="0">
                <a:latin typeface="Arial" pitchFamily="34" charset="0"/>
              </a:rPr>
              <a:pPr/>
              <a:t>10</a:t>
            </a:fld>
            <a:endParaRPr lang="it-IT" smtClean="0">
              <a:latin typeface="Arial" pitchFamily="34" charset="0"/>
            </a:endParaRPr>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6712" tIns="43356" rIns="86712" bIns="43356" anchor="b"/>
          <a:lstStyle/>
          <a:p>
            <a:pPr algn="r" defTabSz="866775"/>
            <a:fld id="{C44EE0D2-4B1E-4697-A8E7-4B2C7149C7C0}" type="slidenum">
              <a:rPr lang="it-IT" sz="1100"/>
              <a:pPr algn="r" defTabSz="866775"/>
              <a:t>10</a:t>
            </a:fld>
            <a:endParaRPr lang="it-IT" sz="1100"/>
          </a:p>
        </p:txBody>
      </p:sp>
      <p:sp>
        <p:nvSpPr>
          <p:cNvPr id="78852" name="Rectangle 2"/>
          <p:cNvSpPr>
            <a:spLocks noGrp="1" noRot="1" noChangeAspect="1" noChangeArrowheads="1" noTextEdit="1"/>
          </p:cNvSpPr>
          <p:nvPr>
            <p:ph type="sldImg"/>
          </p:nvPr>
        </p:nvSpPr>
        <p:spPr>
          <a:xfrm>
            <a:off x="1143000" y="685800"/>
            <a:ext cx="4575175" cy="3430588"/>
          </a:xfrm>
          <a:ln/>
        </p:spPr>
      </p:sp>
      <p:sp>
        <p:nvSpPr>
          <p:cNvPr id="78853" name="Rectangle 3"/>
          <p:cNvSpPr>
            <a:spLocks noGrp="1" noChangeArrowheads="1"/>
          </p:cNvSpPr>
          <p:nvPr>
            <p:ph type="body" idx="1"/>
          </p:nvPr>
        </p:nvSpPr>
        <p:spPr>
          <a:noFill/>
          <a:ln/>
        </p:spPr>
        <p:txBody>
          <a:bodyPr lIns="86712" tIns="43356" rIns="86712" bIns="43356"/>
          <a:lstStyle/>
          <a:p>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328C35A-BDE7-4417-B08F-747EA97E70BF}" type="slidenum">
              <a:rPr lang="it-IT" smtClean="0">
                <a:latin typeface="Arial" pitchFamily="34" charset="0"/>
              </a:rPr>
              <a:pPr/>
              <a:t>12</a:t>
            </a:fld>
            <a:endParaRPr lang="it-IT" smtClean="0">
              <a:latin typeface="Arial" pitchFamily="34" charset="0"/>
            </a:endParaRPr>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DAA1E622-609D-48A6-ACB8-5F1B6F04710F}" type="slidenum">
              <a:rPr lang="it-IT" sz="1200"/>
              <a:pPr algn="r"/>
              <a:t>12</a:t>
            </a:fld>
            <a:endParaRPr lang="it-IT" sz="120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961DD97-C304-4E29-86BE-FCB1B7EC738C}" type="slidenum">
              <a:rPr lang="it-IT" smtClean="0">
                <a:latin typeface="Arial" pitchFamily="34" charset="0"/>
              </a:rPr>
              <a:pPr/>
              <a:t>14</a:t>
            </a:fld>
            <a:endParaRPr lang="it-IT" smtClean="0">
              <a:latin typeface="Arial" pitchFamily="34" charset="0"/>
            </a:endParaRPr>
          </a:p>
        </p:txBody>
      </p:sp>
      <p:sp>
        <p:nvSpPr>
          <p:cNvPr id="86019" name="Rectangle 2"/>
          <p:cNvSpPr>
            <a:spLocks noGrp="1" noRot="1" noChangeAspect="1" noChangeArrowheads="1" noTextEdit="1"/>
          </p:cNvSpPr>
          <p:nvPr>
            <p:ph type="sldImg"/>
          </p:nvPr>
        </p:nvSpPr>
        <p:spPr>
          <a:xfrm>
            <a:off x="1143000" y="685800"/>
            <a:ext cx="4573588" cy="3429000"/>
          </a:xfrm>
          <a:ln/>
        </p:spPr>
      </p:sp>
      <p:sp>
        <p:nvSpPr>
          <p:cNvPr id="8602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32770" name="Group 2"/>
          <p:cNvGrpSpPr>
            <a:grpSpLocks/>
          </p:cNvGrpSpPr>
          <p:nvPr/>
        </p:nvGrpSpPr>
        <p:grpSpPr bwMode="auto">
          <a:xfrm>
            <a:off x="319088" y="1752600"/>
            <a:ext cx="8824912" cy="5129213"/>
            <a:chOff x="201" y="1104"/>
            <a:chExt cx="5559" cy="3231"/>
          </a:xfrm>
        </p:grpSpPr>
        <p:sp>
          <p:nvSpPr>
            <p:cNvPr id="32771"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it-IT"/>
            </a:p>
          </p:txBody>
        </p:sp>
        <p:sp>
          <p:nvSpPr>
            <p:cNvPr id="32772"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it-IT"/>
            </a:p>
          </p:txBody>
        </p:sp>
        <p:sp>
          <p:nvSpPr>
            <p:cNvPr id="32773"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2774"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2775"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it-IT"/>
            </a:p>
          </p:txBody>
        </p:sp>
        <p:sp>
          <p:nvSpPr>
            <p:cNvPr id="32776"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it-IT"/>
            </a:p>
          </p:txBody>
        </p:sp>
      </p:grpSp>
      <p:sp>
        <p:nvSpPr>
          <p:cNvPr id="3277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it-IT"/>
              <a:t>Fare clic per modificare lo stile del titolo</a:t>
            </a:r>
          </a:p>
        </p:txBody>
      </p:sp>
      <p:sp>
        <p:nvSpPr>
          <p:cNvPr id="327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32779" name="Rectangle 11"/>
          <p:cNvSpPr>
            <a:spLocks noGrp="1" noChangeArrowheads="1"/>
          </p:cNvSpPr>
          <p:nvPr>
            <p:ph type="dt" sz="quarter" idx="2"/>
          </p:nvPr>
        </p:nvSpPr>
        <p:spPr>
          <a:xfrm>
            <a:off x="990600" y="6245225"/>
            <a:ext cx="1901825" cy="476250"/>
          </a:xfrm>
        </p:spPr>
        <p:txBody>
          <a:bodyPr/>
          <a:lstStyle>
            <a:lvl1pPr>
              <a:defRPr/>
            </a:lvl1pPr>
          </a:lstStyle>
          <a:p>
            <a:endParaRPr lang="it-IT"/>
          </a:p>
        </p:txBody>
      </p:sp>
      <p:sp>
        <p:nvSpPr>
          <p:cNvPr id="32780" name="Rectangle 12"/>
          <p:cNvSpPr>
            <a:spLocks noGrp="1" noChangeArrowheads="1"/>
          </p:cNvSpPr>
          <p:nvPr>
            <p:ph type="ftr" sz="quarter" idx="3"/>
          </p:nvPr>
        </p:nvSpPr>
        <p:spPr>
          <a:xfrm>
            <a:off x="3468688" y="6245225"/>
            <a:ext cx="2895600" cy="476250"/>
          </a:xfrm>
        </p:spPr>
        <p:txBody>
          <a:bodyPr/>
          <a:lstStyle>
            <a:lvl1pPr>
              <a:defRPr/>
            </a:lvl1pPr>
          </a:lstStyle>
          <a:p>
            <a:endParaRPr lang="it-IT"/>
          </a:p>
        </p:txBody>
      </p:sp>
      <p:sp>
        <p:nvSpPr>
          <p:cNvPr id="32781" name="Rectangle 13"/>
          <p:cNvSpPr>
            <a:spLocks noGrp="1" noChangeArrowheads="1"/>
          </p:cNvSpPr>
          <p:nvPr>
            <p:ph type="sldNum" sz="quarter" idx="4"/>
          </p:nvPr>
        </p:nvSpPr>
        <p:spPr/>
        <p:txBody>
          <a:bodyPr/>
          <a:lstStyle>
            <a:lvl1pPr>
              <a:defRPr/>
            </a:lvl1pPr>
          </a:lstStyle>
          <a:p>
            <a:fld id="{80AA014C-84C2-47EE-B11D-2918EB4AF3A0}"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8CF0A7D-8F49-4D8D-B2FB-E4F362ECD552}"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8463" y="244475"/>
            <a:ext cx="2097087"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44475"/>
            <a:ext cx="613886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AE43DDB-6451-4DEC-9133-962DA6DB62D0}"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p:spPr>
        <p:txBody>
          <a:bodyPr/>
          <a:lstStyle>
            <a:lvl1pPr>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pPr>
              <a:defRPr/>
            </a:pPr>
            <a:r>
              <a:rPr lang="it-IT"/>
              <a:t>ITALO FIORIN  UNIVERSITA'  LUMSA  ROMA</a:t>
            </a:r>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pPr>
              <a:defRPr/>
            </a:pPr>
            <a:fld id="{533059CE-4B5D-4A9A-B4E1-277C9F2E6CA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24CF2AE-CB77-4CF2-A444-C38C09822CE1}"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D79DF0D-F105-4E71-AB03-C10390BB68E5}"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F6869BB-24C5-41FE-9112-2724A41ACFF3}"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A4FCD312-969C-4505-83E1-6CDE907BA4F8}"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B0DCD030-0F62-404A-84FC-0DCFBE9F8A03}"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928E11C6-B77F-4D0F-93D8-59FB87359B5F}"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C1A5D565-EF93-4AC5-B9B1-C4B9BE0B2A48}"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0FDBF11-0B97-4EB5-8067-30F12B80192F}"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319088" y="1828800"/>
            <a:ext cx="8824912" cy="5029200"/>
            <a:chOff x="201" y="1152"/>
            <a:chExt cx="5559" cy="3168"/>
          </a:xfrm>
        </p:grpSpPr>
        <p:sp>
          <p:nvSpPr>
            <p:cNvPr id="3174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it-IT"/>
            </a:p>
          </p:txBody>
        </p:sp>
        <p:sp>
          <p:nvSpPr>
            <p:cNvPr id="3174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it-IT"/>
            </a:p>
          </p:txBody>
        </p:sp>
        <p:sp>
          <p:nvSpPr>
            <p:cNvPr id="3174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it-IT"/>
            </a:p>
          </p:txBody>
        </p:sp>
        <p:sp>
          <p:nvSpPr>
            <p:cNvPr id="317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17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it-IT"/>
            </a:p>
          </p:txBody>
        </p:sp>
        <p:sp>
          <p:nvSpPr>
            <p:cNvPr id="317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it-IT"/>
            </a:p>
          </p:txBody>
        </p:sp>
        <p:sp>
          <p:nvSpPr>
            <p:cNvPr id="317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it-IT"/>
            </a:p>
          </p:txBody>
        </p:sp>
        <p:sp>
          <p:nvSpPr>
            <p:cNvPr id="317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it-IT"/>
            </a:p>
          </p:txBody>
        </p:sp>
      </p:grpSp>
      <p:sp>
        <p:nvSpPr>
          <p:cNvPr id="317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it-IT"/>
          </a:p>
        </p:txBody>
      </p:sp>
      <p:sp>
        <p:nvSpPr>
          <p:cNvPr id="317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it-IT"/>
          </a:p>
        </p:txBody>
      </p:sp>
      <p:sp>
        <p:nvSpPr>
          <p:cNvPr id="317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09F45F31-2630-4A79-B6D7-326DFD736647}" type="slidenum">
              <a:rPr lang="it-IT"/>
              <a:pPr/>
              <a:t>‹N›</a:t>
            </a:fld>
            <a:endParaRPr lang="it-IT"/>
          </a:p>
        </p:txBody>
      </p:sp>
      <p:sp>
        <p:nvSpPr>
          <p:cNvPr id="317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17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it/imgres?q=cimitero&amp;um=1&amp;hl=it&amp;sa=N&amp;biw=1536&amp;bih=740&amp;tbm=isch&amp;tbnid=Q90uEgCFCwFnSM:&amp;imgrefurl=http://it.wikipedia.org/wiki/File:Cimitero_arlington.jpg&amp;docid=oq7A_qgM0zYYaM&amp;imgurl=http://upload.wikimedia.org/wikipedia/it/0/0c/Cimitero_arlington.jpg&amp;w=1600&amp;h=1200&amp;ei=u_YpUdCzC4bUtAbBjoHgBg&amp;zoom=1&amp;ved=1t:3588,i:220&amp;iact=rc&amp;dur=2968&amp;sig=108421561671617649416&amp;page=2&amp;tbnh=184&amp;tbnw=249&amp;start=18&amp;ndsp=24&amp;tx=144&amp;ty=108"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3568" y="476672"/>
            <a:ext cx="7920037" cy="3888432"/>
          </a:xfrm>
          <a:solidFill>
            <a:schemeClr val="tx1">
              <a:lumMod val="75000"/>
            </a:schemeClr>
          </a:solidFill>
          <a:ln/>
        </p:spPr>
        <p:style>
          <a:lnRef idx="3">
            <a:schemeClr val="lt1"/>
          </a:lnRef>
          <a:fillRef idx="1">
            <a:schemeClr val="accent4"/>
          </a:fillRef>
          <a:effectRef idx="1">
            <a:schemeClr val="accent4"/>
          </a:effectRef>
          <a:fontRef idx="minor">
            <a:schemeClr val="lt1"/>
          </a:fontRef>
        </p:style>
        <p:txBody>
          <a:bodyPr/>
          <a:lstStyle/>
          <a:p>
            <a:pPr algn="ctr"/>
            <a:r>
              <a:rPr lang="it-IT" sz="4400" dirty="0" smtClean="0">
                <a:solidFill>
                  <a:srgbClr val="000099"/>
                </a:solidFill>
                <a:effectLst/>
                <a:latin typeface="Arial Unicode MS" pitchFamily="34" charset="-128"/>
                <a:ea typeface="Arial Unicode MS" pitchFamily="34" charset="-128"/>
                <a:cs typeface="Arial Unicode MS" pitchFamily="34" charset="-128"/>
              </a:rPr>
              <a:t>Il Regolamento sul Sistema Nazionale di Valutazione:</a:t>
            </a:r>
            <a:br>
              <a:rPr lang="it-IT" sz="4400" dirty="0" smtClean="0">
                <a:solidFill>
                  <a:srgbClr val="000099"/>
                </a:solidFill>
                <a:effectLst/>
                <a:latin typeface="Arial Unicode MS" pitchFamily="34" charset="-128"/>
                <a:ea typeface="Arial Unicode MS" pitchFamily="34" charset="-128"/>
                <a:cs typeface="Arial Unicode MS" pitchFamily="34" charset="-128"/>
              </a:rPr>
            </a:br>
            <a:r>
              <a:rPr lang="it-IT" sz="4400" dirty="0" smtClean="0">
                <a:solidFill>
                  <a:srgbClr val="000099"/>
                </a:solidFill>
                <a:effectLst/>
                <a:latin typeface="Arial Unicode MS" pitchFamily="34" charset="-128"/>
                <a:ea typeface="Arial Unicode MS" pitchFamily="34" charset="-128"/>
                <a:cs typeface="Arial Unicode MS" pitchFamily="34" charset="-128"/>
              </a:rPr>
              <a:t/>
            </a:r>
            <a:br>
              <a:rPr lang="it-IT" sz="4400" dirty="0" smtClean="0">
                <a:solidFill>
                  <a:srgbClr val="000099"/>
                </a:solidFill>
                <a:effectLst/>
                <a:latin typeface="Arial Unicode MS" pitchFamily="34" charset="-128"/>
                <a:ea typeface="Arial Unicode MS" pitchFamily="34" charset="-128"/>
                <a:cs typeface="Arial Unicode MS" pitchFamily="34" charset="-128"/>
              </a:rPr>
            </a:br>
            <a:r>
              <a:rPr lang="it-IT" dirty="0" smtClean="0">
                <a:solidFill>
                  <a:srgbClr val="000099"/>
                </a:solidFill>
                <a:effectLst/>
                <a:latin typeface="Arial Unicode MS" pitchFamily="34" charset="-128"/>
                <a:ea typeface="Arial Unicode MS" pitchFamily="34" charset="-128"/>
                <a:cs typeface="Arial Unicode MS" pitchFamily="34" charset="-128"/>
              </a:rPr>
              <a:t>dall’autovalutazione</a:t>
            </a:r>
            <a:br>
              <a:rPr lang="it-IT" dirty="0" smtClean="0">
                <a:solidFill>
                  <a:srgbClr val="000099"/>
                </a:solidFill>
                <a:effectLst/>
                <a:latin typeface="Arial Unicode MS" pitchFamily="34" charset="-128"/>
                <a:ea typeface="Arial Unicode MS" pitchFamily="34" charset="-128"/>
                <a:cs typeface="Arial Unicode MS" pitchFamily="34" charset="-128"/>
              </a:rPr>
            </a:br>
            <a:r>
              <a:rPr lang="it-IT" dirty="0" smtClean="0">
                <a:solidFill>
                  <a:srgbClr val="000099"/>
                </a:solidFill>
                <a:effectLst/>
                <a:latin typeface="Arial Unicode MS" pitchFamily="34" charset="-128"/>
                <a:ea typeface="Arial Unicode MS" pitchFamily="34" charset="-128"/>
                <a:cs typeface="Arial Unicode MS" pitchFamily="34" charset="-128"/>
              </a:rPr>
              <a:t>alla rendicontazione</a:t>
            </a:r>
            <a:r>
              <a:rPr lang="it-IT" sz="6000" dirty="0" smtClean="0">
                <a:solidFill>
                  <a:srgbClr val="000099"/>
                </a:solidFill>
                <a:effectLst/>
                <a:latin typeface="Arial Unicode MS" pitchFamily="34" charset="-128"/>
                <a:ea typeface="Arial Unicode MS" pitchFamily="34" charset="-128"/>
                <a:cs typeface="Arial Unicode MS" pitchFamily="34" charset="-128"/>
              </a:rPr>
              <a:t/>
            </a:r>
            <a:br>
              <a:rPr lang="it-IT" sz="6000" dirty="0" smtClean="0">
                <a:solidFill>
                  <a:srgbClr val="000099"/>
                </a:solidFill>
                <a:effectLst/>
                <a:latin typeface="Arial Unicode MS" pitchFamily="34" charset="-128"/>
                <a:ea typeface="Arial Unicode MS" pitchFamily="34" charset="-128"/>
                <a:cs typeface="Arial Unicode MS" pitchFamily="34" charset="-128"/>
              </a:rPr>
            </a:br>
            <a:endParaRPr lang="it-IT" sz="6000" dirty="0">
              <a:effectLst/>
              <a:latin typeface="Arial Unicode MS" pitchFamily="34" charset="-128"/>
              <a:ea typeface="Arial Unicode MS" pitchFamily="34" charset="-128"/>
              <a:cs typeface="Arial Unicode MS" pitchFamily="34" charset="-128"/>
            </a:endParaRPr>
          </a:p>
        </p:txBody>
      </p:sp>
      <p:sp>
        <p:nvSpPr>
          <p:cNvPr id="33795" name="Rectangle 3"/>
          <p:cNvSpPr>
            <a:spLocks noGrp="1" noChangeArrowheads="1"/>
          </p:cNvSpPr>
          <p:nvPr>
            <p:ph type="subTitle" idx="1"/>
          </p:nvPr>
        </p:nvSpPr>
        <p:spPr>
          <a:xfrm>
            <a:off x="683568" y="4797152"/>
            <a:ext cx="7920038" cy="1656184"/>
          </a:xfrm>
          <a:ln>
            <a:solidFill>
              <a:srgbClr val="0070C0"/>
            </a:solidFill>
          </a:ln>
        </p:spPr>
        <p:style>
          <a:lnRef idx="2">
            <a:schemeClr val="dk1"/>
          </a:lnRef>
          <a:fillRef idx="1">
            <a:schemeClr val="lt1"/>
          </a:fillRef>
          <a:effectRef idx="0">
            <a:schemeClr val="dk1"/>
          </a:effectRef>
          <a:fontRef idx="minor">
            <a:schemeClr val="dk1"/>
          </a:fontRef>
        </p:style>
        <p:txBody>
          <a:bodyPr/>
          <a:lstStyle/>
          <a:p>
            <a:pPr algn="r">
              <a:lnSpc>
                <a:spcPct val="90000"/>
              </a:lnSpc>
            </a:pPr>
            <a:endParaRPr lang="it-IT" sz="2400" b="1" i="1" dirty="0" smtClean="0">
              <a:solidFill>
                <a:srgbClr val="000099"/>
              </a:solidFill>
              <a:effectLst/>
              <a:latin typeface="Verdana" pitchFamily="34" charset="0"/>
            </a:endParaRPr>
          </a:p>
          <a:p>
            <a:pPr algn="r">
              <a:lnSpc>
                <a:spcPct val="90000"/>
              </a:lnSpc>
            </a:pPr>
            <a:r>
              <a:rPr lang="it-IT" sz="2400" b="1" i="1" dirty="0" smtClean="0">
                <a:solidFill>
                  <a:srgbClr val="000099"/>
                </a:solidFill>
                <a:effectLst/>
                <a:latin typeface="Verdana" pitchFamily="34" charset="0"/>
              </a:rPr>
              <a:t>USR per l’Abruzzo, Aquila</a:t>
            </a:r>
            <a:r>
              <a:rPr lang="it-IT" sz="2400" i="1" dirty="0" smtClean="0">
                <a:solidFill>
                  <a:srgbClr val="000099"/>
                </a:solidFill>
                <a:effectLst/>
                <a:latin typeface="Verdana" pitchFamily="34" charset="0"/>
              </a:rPr>
              <a:t>: 19 marzo 2014</a:t>
            </a:r>
          </a:p>
          <a:p>
            <a:pPr algn="r">
              <a:lnSpc>
                <a:spcPct val="90000"/>
              </a:lnSpc>
            </a:pPr>
            <a:endParaRPr lang="it-IT" sz="2000" b="1" i="1" dirty="0" smtClean="0">
              <a:solidFill>
                <a:srgbClr val="000099"/>
              </a:solidFill>
              <a:effectLst/>
              <a:latin typeface="Verdana" pitchFamily="34" charset="0"/>
            </a:endParaRPr>
          </a:p>
          <a:p>
            <a:pPr algn="r">
              <a:lnSpc>
                <a:spcPct val="90000"/>
              </a:lnSpc>
            </a:pPr>
            <a:r>
              <a:rPr lang="it-IT" sz="2000" b="1" i="1" dirty="0" smtClean="0">
                <a:solidFill>
                  <a:srgbClr val="000099"/>
                </a:solidFill>
                <a:effectLst/>
                <a:latin typeface="Verdana" pitchFamily="34" charset="0"/>
              </a:rPr>
              <a:t>Damiano Previtali</a:t>
            </a:r>
            <a:endParaRPr lang="it-IT" sz="2400" b="1" i="1" dirty="0" smtClean="0">
              <a:solidFill>
                <a:srgbClr val="000099"/>
              </a:solidFill>
              <a:latin typeface="Bookman Old Style" pitchFamily="18" charset="0"/>
            </a:endParaRPr>
          </a:p>
          <a:p>
            <a:pPr algn="r">
              <a:lnSpc>
                <a:spcPct val="90000"/>
              </a:lnSpc>
            </a:pPr>
            <a:endParaRPr lang="it-IT" sz="2400" dirty="0" smtClean="0">
              <a:solidFill>
                <a:srgbClr val="000099"/>
              </a:solidFill>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3850" y="1125538"/>
            <a:ext cx="8353425" cy="4459287"/>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r>
              <a:rPr lang="it-IT" sz="2400" b="1" u="sng">
                <a:solidFill>
                  <a:srgbClr val="000099"/>
                </a:solidFill>
              </a:rPr>
              <a:t>2004</a:t>
            </a:r>
          </a:p>
          <a:p>
            <a:pPr marL="342900" indent="-342900"/>
            <a:endParaRPr lang="it-IT" sz="2400" b="1" u="sng">
              <a:solidFill>
                <a:srgbClr val="000099"/>
              </a:solidFill>
            </a:endParaRPr>
          </a:p>
          <a:p>
            <a:pPr marL="342900" indent="-342900"/>
            <a:r>
              <a:rPr lang="it-IT" sz="2400" b="1">
                <a:solidFill>
                  <a:srgbClr val="000099"/>
                </a:solidFill>
              </a:rPr>
              <a:t>Decreto Legislativo 286/2004</a:t>
            </a:r>
            <a:r>
              <a:rPr lang="it-IT" b="1" i="1">
                <a:solidFill>
                  <a:srgbClr val="000099"/>
                </a:solidFill>
              </a:rPr>
              <a:t>  </a:t>
            </a:r>
          </a:p>
          <a:p>
            <a:pPr marL="342900" indent="-342900"/>
            <a:endParaRPr lang="it-IT" b="1" i="1">
              <a:solidFill>
                <a:srgbClr val="000099"/>
              </a:solidFill>
            </a:endParaRPr>
          </a:p>
          <a:p>
            <a:pPr marL="342900" indent="-342900"/>
            <a:r>
              <a:rPr lang="it-IT" sz="2400">
                <a:solidFill>
                  <a:srgbClr val="000099"/>
                </a:solidFill>
              </a:rPr>
              <a:t>Con il Decreto legislativo 286 del 19 novembre 2004, si mette un punto di riferimento chiaro attraverso </a:t>
            </a:r>
            <a:r>
              <a:rPr lang="it-IT" sz="2400" b="1">
                <a:solidFill>
                  <a:srgbClr val="000099"/>
                </a:solidFill>
              </a:rPr>
              <a:t>l’Istituzione del Servizio nazionale di valutazione del sistema educativo di istruzione e di formazione</a:t>
            </a:r>
            <a:r>
              <a:rPr lang="it-IT" sz="2400">
                <a:solidFill>
                  <a:srgbClr val="000099"/>
                </a:solidFill>
              </a:rPr>
              <a:t>, da qui in avanti: </a:t>
            </a:r>
            <a:r>
              <a:rPr lang="it-IT" sz="2400" b="1">
                <a:solidFill>
                  <a:srgbClr val="000099"/>
                </a:solidFill>
              </a:rPr>
              <a:t>INVALSI</a:t>
            </a:r>
            <a:r>
              <a:rPr lang="it-IT" sz="2400">
                <a:solidFill>
                  <a:srgbClr val="000099"/>
                </a:solidFill>
              </a:rPr>
              <a:t>.</a:t>
            </a:r>
          </a:p>
          <a:p>
            <a:pPr marL="342900" indent="-342900"/>
            <a:endParaRPr lang="it-IT" sz="2400">
              <a:solidFill>
                <a:srgbClr val="000099"/>
              </a:solidFill>
            </a:endParaRPr>
          </a:p>
          <a:p>
            <a:pPr marL="342900" indent="-342900"/>
            <a:r>
              <a:rPr lang="it-IT" sz="2400">
                <a:solidFill>
                  <a:srgbClr val="000099"/>
                </a:solidFill>
              </a:rPr>
              <a:t>Il decreto all’articolo 3 definisce i “</a:t>
            </a:r>
            <a:r>
              <a:rPr lang="it-IT" sz="2400" b="1">
                <a:solidFill>
                  <a:srgbClr val="000099"/>
                </a:solidFill>
              </a:rPr>
              <a:t>Compiti dell'Istituto</a:t>
            </a:r>
            <a:r>
              <a:rPr lang="it-IT" sz="2400">
                <a:solidFill>
                  <a:srgbClr val="000099"/>
                </a:solidFill>
              </a:rPr>
              <a:t>”. </a:t>
            </a:r>
          </a:p>
          <a:p>
            <a:pPr marL="342900" indent="-342900"/>
            <a:endParaRPr lang="it-IT" sz="2400">
              <a:solidFill>
                <a:srgbClr val="0000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Rot="1" noChangeArrowheads="1"/>
          </p:cNvSpPr>
          <p:nvPr>
            <p:ph type="body" idx="1"/>
          </p:nvPr>
        </p:nvSpPr>
        <p:spPr>
          <a:xfrm>
            <a:off x="250825" y="260350"/>
            <a:ext cx="8594725" cy="6192838"/>
          </a:xfrm>
          <a:noFill/>
          <a:ln/>
        </p:spPr>
        <p:txBody>
          <a:bodyPr/>
          <a:lstStyle/>
          <a:p>
            <a:pPr marL="609600" indent="-609600">
              <a:lnSpc>
                <a:spcPct val="90000"/>
              </a:lnSpc>
              <a:buFont typeface="Wingdings" pitchFamily="2" charset="2"/>
              <a:buNone/>
            </a:pPr>
            <a:r>
              <a:rPr lang="it-IT" sz="2400" b="1" i="1" dirty="0">
                <a:solidFill>
                  <a:srgbClr val="000099"/>
                </a:solidFill>
                <a:effectLst/>
              </a:rPr>
              <a:t>Direttiva del Ministro della Funzione Pubblica </a:t>
            </a:r>
            <a:r>
              <a:rPr lang="it-IT" sz="2400" b="1" i="1" dirty="0" smtClean="0">
                <a:solidFill>
                  <a:srgbClr val="000099"/>
                </a:solidFill>
                <a:effectLst/>
              </a:rPr>
              <a:t> per il BS</a:t>
            </a:r>
          </a:p>
          <a:p>
            <a:pPr marL="609600" indent="-609600">
              <a:lnSpc>
                <a:spcPct val="90000"/>
              </a:lnSpc>
              <a:buFont typeface="Wingdings" pitchFamily="2" charset="2"/>
              <a:buNone/>
            </a:pPr>
            <a:r>
              <a:rPr lang="it-IT" sz="1800" i="1" dirty="0" smtClean="0">
                <a:solidFill>
                  <a:srgbClr val="000099"/>
                </a:solidFill>
                <a:effectLst/>
              </a:rPr>
              <a:t>(17 </a:t>
            </a:r>
            <a:r>
              <a:rPr lang="it-IT" sz="1800" i="1" dirty="0">
                <a:solidFill>
                  <a:srgbClr val="000099"/>
                </a:solidFill>
                <a:effectLst/>
              </a:rPr>
              <a:t>febbraio 2006)</a:t>
            </a:r>
            <a:r>
              <a:rPr lang="it-IT" sz="2400" dirty="0">
                <a:solidFill>
                  <a:srgbClr val="000099"/>
                </a:solidFill>
                <a:effectLst/>
              </a:rPr>
              <a:t> </a:t>
            </a:r>
            <a:endParaRPr lang="it-IT" sz="2400" i="1" dirty="0">
              <a:solidFill>
                <a:srgbClr val="000099"/>
              </a:solidFill>
              <a:effectLst/>
            </a:endParaRPr>
          </a:p>
          <a:p>
            <a:pPr marL="609600" indent="-609600">
              <a:lnSpc>
                <a:spcPct val="90000"/>
              </a:lnSpc>
            </a:pPr>
            <a:r>
              <a:rPr lang="it-IT" sz="2400" i="1" u="sng" dirty="0">
                <a:solidFill>
                  <a:srgbClr val="000099"/>
                </a:solidFill>
                <a:effectLst/>
              </a:rPr>
              <a:t>la dimensione contabile</a:t>
            </a:r>
            <a:r>
              <a:rPr lang="it-IT" sz="2400" dirty="0">
                <a:solidFill>
                  <a:srgbClr val="000099"/>
                </a:solidFill>
                <a:effectLst/>
              </a:rPr>
              <a:t>, in quanto può integrare e rivitalizzare il sistema di rendicontazione;</a:t>
            </a:r>
          </a:p>
          <a:p>
            <a:pPr marL="609600" indent="-609600">
              <a:lnSpc>
                <a:spcPct val="90000"/>
              </a:lnSpc>
            </a:pPr>
            <a:r>
              <a:rPr lang="it-IT" sz="2400" i="1" u="sng" dirty="0">
                <a:solidFill>
                  <a:srgbClr val="000099"/>
                </a:solidFill>
                <a:effectLst/>
              </a:rPr>
              <a:t>la dimensione comunicativa</a:t>
            </a:r>
            <a:r>
              <a:rPr lang="it-IT" sz="2400" dirty="0">
                <a:solidFill>
                  <a:srgbClr val="000099"/>
                </a:solidFill>
                <a:effectLst/>
              </a:rPr>
              <a:t>, in quanto può dare spazio e contenuti ai portatori di interesse;</a:t>
            </a:r>
          </a:p>
          <a:p>
            <a:pPr marL="609600" indent="-609600">
              <a:lnSpc>
                <a:spcPct val="90000"/>
              </a:lnSpc>
            </a:pPr>
            <a:r>
              <a:rPr lang="it-IT" sz="2400" i="1" u="sng" dirty="0">
                <a:solidFill>
                  <a:srgbClr val="000099"/>
                </a:solidFill>
                <a:effectLst/>
              </a:rPr>
              <a:t>la dimensione della responsabilità politica</a:t>
            </a:r>
            <a:r>
              <a:rPr lang="it-IT" sz="2400" dirty="0">
                <a:solidFill>
                  <a:srgbClr val="000099"/>
                </a:solidFill>
                <a:effectLst/>
              </a:rPr>
              <a:t>, in quanto determina trasparenza e visibilità delle scelte effettuate;</a:t>
            </a:r>
          </a:p>
          <a:p>
            <a:pPr marL="609600" indent="-609600">
              <a:lnSpc>
                <a:spcPct val="90000"/>
              </a:lnSpc>
            </a:pPr>
            <a:r>
              <a:rPr lang="it-IT" sz="2400" i="1" u="sng" dirty="0">
                <a:solidFill>
                  <a:srgbClr val="000099"/>
                </a:solidFill>
                <a:effectLst/>
              </a:rPr>
              <a:t>la dimensione del funzionamento</a:t>
            </a:r>
            <a:r>
              <a:rPr lang="it-IT" sz="2400" dirty="0">
                <a:solidFill>
                  <a:srgbClr val="000099"/>
                </a:solidFill>
                <a:effectLst/>
              </a:rPr>
              <a:t>, in quanto responsabilizza l’amministrazione sulla sostenibilità della spesa e sulla sua collocazione;</a:t>
            </a:r>
          </a:p>
          <a:p>
            <a:pPr marL="609600" indent="-609600">
              <a:lnSpc>
                <a:spcPct val="90000"/>
              </a:lnSpc>
            </a:pPr>
            <a:r>
              <a:rPr lang="it-IT" sz="2400" i="1" u="sng" dirty="0">
                <a:solidFill>
                  <a:srgbClr val="000099"/>
                </a:solidFill>
                <a:effectLst/>
              </a:rPr>
              <a:t>la dimensione strategica ed organizzativa</a:t>
            </a:r>
            <a:r>
              <a:rPr lang="it-IT" sz="2400" dirty="0">
                <a:solidFill>
                  <a:srgbClr val="000099"/>
                </a:solidFill>
                <a:effectLst/>
              </a:rPr>
              <a:t>, in quanto permette di leggere i processi di pianificazione, programmazione e controllo con possibilità di riorientamento delle scelte;</a:t>
            </a:r>
          </a:p>
          <a:p>
            <a:pPr marL="609600" indent="-609600">
              <a:lnSpc>
                <a:spcPct val="90000"/>
              </a:lnSpc>
            </a:pPr>
            <a:r>
              <a:rPr lang="it-IT" sz="2400" i="1" u="sng" dirty="0">
                <a:solidFill>
                  <a:srgbClr val="000099"/>
                </a:solidFill>
                <a:effectLst/>
              </a:rPr>
              <a:t>la dimensione professionale</a:t>
            </a:r>
            <a:r>
              <a:rPr lang="it-IT" sz="2400" dirty="0">
                <a:solidFill>
                  <a:srgbClr val="000099"/>
                </a:solidFill>
                <a:effectLst/>
              </a:rPr>
              <a:t>, in quanto orienta l’organizzazione del lavoro, fornendo nuove occasioni di motivazione e di responsabilità degli operatori. </a:t>
            </a:r>
          </a:p>
          <a:p>
            <a:pPr marL="609600" indent="-609600">
              <a:lnSpc>
                <a:spcPct val="90000"/>
              </a:lnSpc>
            </a:pPr>
            <a:endParaRPr lang="it-IT" sz="2400" dirty="0">
              <a:solidFill>
                <a:srgbClr val="000099"/>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23850" y="549275"/>
            <a:ext cx="8496300" cy="5624513"/>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r>
              <a:rPr lang="it-IT" sz="2000" b="1" i="1">
                <a:solidFill>
                  <a:srgbClr val="000099"/>
                </a:solidFill>
              </a:rPr>
              <a:t>2009</a:t>
            </a:r>
          </a:p>
          <a:p>
            <a:pPr marL="342900" indent="-342900"/>
            <a:r>
              <a:rPr lang="it-IT" sz="2000" i="1">
                <a:solidFill>
                  <a:srgbClr val="000099"/>
                </a:solidFill>
              </a:rPr>
              <a:t>Legge n. 15 del 4 marzo 2009 </a:t>
            </a:r>
          </a:p>
          <a:p>
            <a:pPr marL="342900" indent="-342900"/>
            <a:r>
              <a:rPr lang="it-IT" sz="2000" i="1">
                <a:solidFill>
                  <a:srgbClr val="000099"/>
                </a:solidFill>
              </a:rPr>
              <a:t>d.lgs n. 150 del 27 ottobre 2009 </a:t>
            </a:r>
          </a:p>
          <a:p>
            <a:pPr marL="342900" indent="-342900"/>
            <a:r>
              <a:rPr lang="it-IT" sz="2000" i="1">
                <a:solidFill>
                  <a:srgbClr val="000099"/>
                </a:solidFill>
              </a:rPr>
              <a:t>Commissione per la valutazione, la trasparenza e l’integrità delle amministrazioni pubbliche (CIVIT)</a:t>
            </a:r>
          </a:p>
          <a:p>
            <a:pPr marL="342900" indent="-342900"/>
            <a:endParaRPr lang="it-IT" sz="2000" i="1">
              <a:solidFill>
                <a:srgbClr val="000099"/>
              </a:solidFill>
            </a:endParaRPr>
          </a:p>
          <a:p>
            <a:pPr marL="342900" indent="-342900">
              <a:buFontTx/>
              <a:buChar char="•"/>
            </a:pPr>
            <a:r>
              <a:rPr lang="it-IT" sz="2000" b="1">
                <a:solidFill>
                  <a:srgbClr val="000099"/>
                </a:solidFill>
              </a:rPr>
              <a:t>ciclo di gestione della performance</a:t>
            </a:r>
            <a:r>
              <a:rPr lang="it-IT" sz="2000">
                <a:solidFill>
                  <a:srgbClr val="000099"/>
                </a:solidFill>
              </a:rPr>
              <a:t>, mirato a supportare una valutazione delle amministrazioni e dei dipendenti volta al miglioramento e al riconoscimento del merito;</a:t>
            </a:r>
          </a:p>
          <a:p>
            <a:pPr marL="342900" indent="-342900">
              <a:buFontTx/>
              <a:buChar char="•"/>
            </a:pPr>
            <a:endParaRPr lang="it-IT" sz="2000">
              <a:solidFill>
                <a:srgbClr val="000099"/>
              </a:solidFill>
            </a:endParaRPr>
          </a:p>
          <a:p>
            <a:pPr marL="342900" indent="-342900">
              <a:buFontTx/>
              <a:buChar char="•"/>
            </a:pPr>
            <a:r>
              <a:rPr lang="it-IT" sz="2000">
                <a:solidFill>
                  <a:srgbClr val="000099"/>
                </a:solidFill>
              </a:rPr>
              <a:t> selettività nell’attribuzione dei </a:t>
            </a:r>
            <a:r>
              <a:rPr lang="it-IT" sz="2000" b="1">
                <a:solidFill>
                  <a:srgbClr val="000099"/>
                </a:solidFill>
              </a:rPr>
              <a:t>premi</a:t>
            </a:r>
            <a:r>
              <a:rPr lang="it-IT" sz="2000">
                <a:solidFill>
                  <a:srgbClr val="000099"/>
                </a:solidFill>
              </a:rPr>
              <a:t>; </a:t>
            </a:r>
          </a:p>
          <a:p>
            <a:pPr marL="342900" indent="-342900">
              <a:buFontTx/>
              <a:buChar char="•"/>
            </a:pPr>
            <a:endParaRPr lang="it-IT" sz="2000">
              <a:solidFill>
                <a:srgbClr val="000099"/>
              </a:solidFill>
            </a:endParaRPr>
          </a:p>
          <a:p>
            <a:pPr marL="342900" indent="-342900">
              <a:buFontTx/>
              <a:buChar char="•"/>
            </a:pPr>
            <a:r>
              <a:rPr lang="it-IT" sz="2000">
                <a:solidFill>
                  <a:srgbClr val="000099"/>
                </a:solidFill>
              </a:rPr>
              <a:t> rafforzamento delle </a:t>
            </a:r>
            <a:r>
              <a:rPr lang="it-IT" sz="2000" b="1">
                <a:solidFill>
                  <a:srgbClr val="000099"/>
                </a:solidFill>
              </a:rPr>
              <a:t>responsabilità dirigenziali</a:t>
            </a:r>
            <a:r>
              <a:rPr lang="it-IT" sz="2000">
                <a:solidFill>
                  <a:srgbClr val="000099"/>
                </a:solidFill>
              </a:rPr>
              <a:t> e riforma della contrattazione collettiva;</a:t>
            </a:r>
          </a:p>
          <a:p>
            <a:pPr marL="342900" indent="-342900">
              <a:buFontTx/>
              <a:buChar char="•"/>
            </a:pPr>
            <a:endParaRPr lang="it-IT" sz="2000">
              <a:solidFill>
                <a:srgbClr val="000099"/>
              </a:solidFill>
            </a:endParaRPr>
          </a:p>
          <a:p>
            <a:pPr marL="342900" indent="-342900">
              <a:buFontTx/>
              <a:buChar char="•"/>
            </a:pPr>
            <a:r>
              <a:rPr lang="it-IT" sz="2000">
                <a:solidFill>
                  <a:srgbClr val="000099"/>
                </a:solidFill>
              </a:rPr>
              <a:t> procedura semplificata per le </a:t>
            </a:r>
            <a:r>
              <a:rPr lang="it-IT" sz="2000" b="1">
                <a:solidFill>
                  <a:srgbClr val="000099"/>
                </a:solidFill>
              </a:rPr>
              <a:t>sanzioni disciplinari</a:t>
            </a:r>
            <a:r>
              <a:rPr lang="it-IT" sz="2000">
                <a:solidFill>
                  <a:srgbClr val="000099"/>
                </a:solidFill>
              </a:rPr>
              <a:t>, con la definizione di un catalogo di infrazioni.</a:t>
            </a:r>
          </a:p>
          <a:p>
            <a:pPr marL="342900" indent="-342900"/>
            <a:endParaRPr lang="it-IT" i="1">
              <a:solidFill>
                <a:srgbClr val="0000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3" name="Rectangle 3"/>
          <p:cNvSpPr>
            <a:spLocks noGrp="1" noChangeArrowheads="1"/>
          </p:cNvSpPr>
          <p:nvPr>
            <p:ph type="body" idx="1"/>
          </p:nvPr>
        </p:nvSpPr>
        <p:spPr>
          <a:xfrm>
            <a:off x="251520" y="260648"/>
            <a:ext cx="8712968" cy="6339408"/>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90000"/>
              </a:lnSpc>
              <a:buNone/>
            </a:pPr>
            <a:r>
              <a:rPr lang="it-IT" b="1" dirty="0" smtClean="0">
                <a:solidFill>
                  <a:srgbClr val="002060"/>
                </a:solidFill>
                <a:effectLst/>
              </a:rPr>
              <a:t>2010: Sperimentazione VALORIZZA</a:t>
            </a:r>
          </a:p>
          <a:p>
            <a:pPr>
              <a:lnSpc>
                <a:spcPct val="90000"/>
              </a:lnSpc>
              <a:buNone/>
            </a:pPr>
            <a:endParaRPr lang="it-IT" sz="2400" dirty="0" smtClean="0">
              <a:solidFill>
                <a:srgbClr val="002060"/>
              </a:solidFill>
              <a:effectLst/>
            </a:endParaRPr>
          </a:p>
          <a:p>
            <a:pPr>
              <a:lnSpc>
                <a:spcPct val="90000"/>
              </a:lnSpc>
              <a:buNone/>
            </a:pPr>
            <a:r>
              <a:rPr lang="it-IT" sz="2600" dirty="0" smtClean="0">
                <a:solidFill>
                  <a:srgbClr val="002060"/>
                </a:solidFill>
                <a:effectLst/>
              </a:rPr>
              <a:t>Il MIUR promuove una sperimentazione finalizzata a “individuare e premiare gli </a:t>
            </a:r>
            <a:r>
              <a:rPr lang="it-IT" sz="2600" b="1" dirty="0" smtClean="0">
                <a:solidFill>
                  <a:srgbClr val="002060"/>
                </a:solidFill>
                <a:effectLst/>
              </a:rPr>
              <a:t>insegnanti meritevoli di generale e comprovato apprezzamento professionale</a:t>
            </a:r>
            <a:r>
              <a:rPr lang="it-IT" sz="2600" dirty="0" smtClean="0">
                <a:solidFill>
                  <a:srgbClr val="002060"/>
                </a:solidFill>
                <a:effectLst/>
              </a:rPr>
              <a:t>” (“metodo reputazionale”). </a:t>
            </a:r>
          </a:p>
          <a:p>
            <a:pPr>
              <a:lnSpc>
                <a:spcPct val="90000"/>
              </a:lnSpc>
              <a:buNone/>
            </a:pPr>
            <a:r>
              <a:rPr lang="it-IT" sz="2600" dirty="0" smtClean="0">
                <a:solidFill>
                  <a:srgbClr val="002060"/>
                </a:solidFill>
                <a:effectLst/>
              </a:rPr>
              <a:t>La scelta dei docenti “meritevoli” è affidata ad un nucleo di valutazione interno: a) conoscenza diretta dei concorrenti da parte dei valutatori; b) documentazione prodotta dai candidati (questionari di autovalutazione e curriculum vitae); c) parere espresso dai genitori degli alunni (questionari); d) parere espresso dagli stessi alunni negli ultimi due anni di scuola media superiore (questionari).</a:t>
            </a:r>
          </a:p>
          <a:p>
            <a:pPr>
              <a:buNone/>
            </a:pPr>
            <a:r>
              <a:rPr lang="it-IT" sz="2600" dirty="0" smtClean="0">
                <a:solidFill>
                  <a:srgbClr val="002060"/>
                </a:solidFill>
                <a:effectLst/>
              </a:rPr>
              <a:t>Il 25% degli insegnati ritenuti meritevoli, hanno avuto in premio </a:t>
            </a:r>
            <a:r>
              <a:rPr lang="it-IT" sz="2600" b="1" dirty="0" smtClean="0">
                <a:solidFill>
                  <a:srgbClr val="002060"/>
                </a:solidFill>
                <a:effectLst/>
              </a:rPr>
              <a:t>uno stipendio in più.</a:t>
            </a:r>
          </a:p>
          <a:p>
            <a:pPr>
              <a:lnSpc>
                <a:spcPct val="90000"/>
              </a:lnSpc>
              <a:buNone/>
            </a:pPr>
            <a:endParaRPr lang="it-IT" sz="2800" dirty="0" smtClean="0">
              <a:solidFill>
                <a:srgbClr val="002060"/>
              </a:solidFill>
              <a:effectLst/>
            </a:endParaRPr>
          </a:p>
          <a:p>
            <a:pPr>
              <a:lnSpc>
                <a:spcPct val="90000"/>
              </a:lnSpc>
              <a:buNone/>
            </a:pPr>
            <a:endParaRPr lang="it-IT" sz="2800" dirty="0" smtClean="0">
              <a:solidFill>
                <a:srgbClr val="002060"/>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0825" y="333375"/>
            <a:ext cx="8569325" cy="6370638"/>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a:defRPr/>
            </a:pPr>
            <a:r>
              <a:rPr lang="it-IT" sz="2400" b="1" u="sng" dirty="0">
                <a:solidFill>
                  <a:srgbClr val="000099"/>
                </a:solidFill>
                <a:latin typeface="Arial" charset="0"/>
              </a:rPr>
              <a:t>2010/2013</a:t>
            </a:r>
            <a:r>
              <a:rPr lang="it-IT" sz="2400" b="1" dirty="0">
                <a:solidFill>
                  <a:srgbClr val="000099"/>
                </a:solidFill>
                <a:latin typeface="Arial" charset="0"/>
              </a:rPr>
              <a:t> VSQ </a:t>
            </a:r>
            <a:r>
              <a:rPr lang="it-IT" sz="2400" dirty="0">
                <a:solidFill>
                  <a:srgbClr val="000099"/>
                </a:solidFill>
                <a:latin typeface="Arial" charset="0"/>
              </a:rPr>
              <a:t>Valutazione per lo Sviluppo della</a:t>
            </a:r>
          </a:p>
          <a:p>
            <a:pPr>
              <a:defRPr/>
            </a:pPr>
            <a:r>
              <a:rPr lang="it-IT" sz="2400" dirty="0">
                <a:solidFill>
                  <a:srgbClr val="000099"/>
                </a:solidFill>
                <a:latin typeface="Arial" charset="0"/>
              </a:rPr>
              <a:t>Qualità delle scuole. Sperimentazione con 77 scuole …</a:t>
            </a: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a:defRPr/>
            </a:pPr>
            <a:endParaRPr lang="it-IT" sz="2400" dirty="0">
              <a:solidFill>
                <a:srgbClr val="000099"/>
              </a:solidFill>
              <a:latin typeface="Arial" charset="0"/>
            </a:endParaRPr>
          </a:p>
          <a:p>
            <a:pPr marL="342900" indent="-342900">
              <a:defRPr/>
            </a:pPr>
            <a:endParaRPr lang="it-IT" sz="2400" b="1" dirty="0">
              <a:solidFill>
                <a:srgbClr val="000099"/>
              </a:solidFill>
              <a:latin typeface="Arial" charset="0"/>
            </a:endParaRPr>
          </a:p>
          <a:p>
            <a:pPr marL="342900" indent="-342900">
              <a:defRPr/>
            </a:pPr>
            <a:r>
              <a:rPr lang="it-IT" sz="2400" b="1" dirty="0">
                <a:solidFill>
                  <a:srgbClr val="000099"/>
                </a:solidFill>
                <a:latin typeface="Arial" charset="0"/>
              </a:rPr>
              <a:t> </a:t>
            </a:r>
          </a:p>
          <a:p>
            <a:pPr marL="342900" indent="-342900">
              <a:defRPr/>
            </a:pPr>
            <a:endParaRPr lang="it-IT" sz="2400" b="1" u="sng" dirty="0">
              <a:solidFill>
                <a:srgbClr val="000099"/>
              </a:solidFill>
              <a:latin typeface="Arial" charset="0"/>
            </a:endParaRPr>
          </a:p>
          <a:p>
            <a:pPr marL="342900" indent="-342900">
              <a:defRPr/>
            </a:pPr>
            <a:endParaRPr lang="it-IT" sz="2400" b="1" u="sng" dirty="0">
              <a:solidFill>
                <a:srgbClr val="000099"/>
              </a:solidFill>
              <a:latin typeface="Arial" charset="0"/>
            </a:endParaRPr>
          </a:p>
        </p:txBody>
      </p:sp>
      <p:graphicFrame>
        <p:nvGraphicFramePr>
          <p:cNvPr id="3" name="Diagramma 2"/>
          <p:cNvGraphicFramePr/>
          <p:nvPr/>
        </p:nvGraphicFramePr>
        <p:xfrm>
          <a:off x="323528" y="1268760"/>
          <a:ext cx="8280920" cy="537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ma 3"/>
          <p:cNvGraphicFramePr/>
          <p:nvPr/>
        </p:nvGraphicFramePr>
        <p:xfrm>
          <a:off x="215008" y="1124744"/>
          <a:ext cx="874948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p:cNvSpPr txBox="1">
            <a:spLocks/>
          </p:cNvSpPr>
          <p:nvPr/>
        </p:nvSpPr>
        <p:spPr>
          <a:xfrm>
            <a:off x="0" y="0"/>
            <a:ext cx="9144000" cy="1125538"/>
          </a:xfrm>
          <a:prstGeom prst="rect">
            <a:avLst/>
          </a:prstGeom>
        </p:spPr>
        <p:txBody>
          <a:bodyPr anchor="ctr"/>
          <a:lstStyle/>
          <a:p>
            <a:pPr marL="266700" algn="ctr" fontAlgn="auto">
              <a:spcAft>
                <a:spcPts val="0"/>
              </a:spcAft>
              <a:defRPr/>
            </a:pPr>
            <a:r>
              <a:rPr lang="it-IT" sz="2400" b="1" dirty="0">
                <a:solidFill>
                  <a:srgbClr val="0033CC"/>
                </a:solidFill>
                <a:latin typeface="+mj-lt"/>
              </a:rPr>
              <a:t> </a:t>
            </a:r>
          </a:p>
          <a:p>
            <a:pPr marL="266700" algn="ctr" fontAlgn="auto">
              <a:spcAft>
                <a:spcPts val="0"/>
              </a:spcAft>
              <a:defRPr/>
            </a:pPr>
            <a:endParaRPr lang="it-IT" sz="2400" b="1" dirty="0">
              <a:solidFill>
                <a:srgbClr val="0033CC"/>
              </a:solidFill>
              <a:latin typeface="+mj-lt"/>
              <a:sym typeface="Symbol" pitchFamily="18" charset="2"/>
            </a:endParaRPr>
          </a:p>
          <a:p>
            <a:pPr marL="266700" algn="ctr" fontAlgn="auto">
              <a:spcAft>
                <a:spcPts val="0"/>
              </a:spcAft>
              <a:defRPr/>
            </a:pPr>
            <a:r>
              <a:rPr lang="it-IT" sz="2400" b="1" dirty="0">
                <a:solidFill>
                  <a:srgbClr val="0033CC"/>
                </a:solidFill>
                <a:latin typeface="+mj-lt"/>
                <a:sym typeface="Symbol" pitchFamily="18" charset="2"/>
              </a:rPr>
              <a:t>2012/2015 Vales: </a:t>
            </a:r>
            <a:r>
              <a:rPr lang="it-IT" sz="2400" b="1" i="1" dirty="0">
                <a:solidFill>
                  <a:srgbClr val="0033CC"/>
                </a:solidFill>
                <a:latin typeface="+mj-lt"/>
              </a:rPr>
              <a:t>Valutazione e sviluppo</a:t>
            </a:r>
            <a:r>
              <a:rPr lang="it-IT" sz="2400" i="1" dirty="0">
                <a:solidFill>
                  <a:srgbClr val="0033CC"/>
                </a:solidFill>
                <a:latin typeface="+mj-lt"/>
              </a:rPr>
              <a:t/>
            </a:r>
            <a:br>
              <a:rPr lang="it-IT" sz="2400" i="1" dirty="0">
                <a:solidFill>
                  <a:srgbClr val="0033CC"/>
                </a:solidFill>
                <a:latin typeface="+mj-lt"/>
              </a:rPr>
            </a:br>
            <a:r>
              <a:rPr lang="it-IT" sz="2400" i="1" dirty="0">
                <a:solidFill>
                  <a:srgbClr val="0033CC"/>
                </a:solidFill>
                <a:latin typeface="+mj-lt"/>
              </a:rPr>
              <a:t> La valutazione delle scuole e dei dirigenti scolastici</a:t>
            </a:r>
            <a:br>
              <a:rPr lang="it-IT" sz="2400" i="1" dirty="0">
                <a:solidFill>
                  <a:srgbClr val="0033CC"/>
                </a:solidFill>
                <a:latin typeface="+mj-lt"/>
              </a:rPr>
            </a:br>
            <a:endParaRPr lang="it-IT" sz="2400" b="1" dirty="0">
              <a:solidFill>
                <a:srgbClr val="0033CC"/>
              </a:solidFill>
              <a:latin typeface="+mj-lt"/>
            </a:endParaRPr>
          </a:p>
          <a:p>
            <a:pPr marL="266700" fontAlgn="auto">
              <a:spcAft>
                <a:spcPts val="0"/>
              </a:spcAft>
              <a:defRPr/>
            </a:pPr>
            <a:endParaRPr lang="it-IT" sz="2400" dirty="0">
              <a:solidFill>
                <a:prstClr val="black"/>
              </a:solidFill>
              <a:latin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539750" y="333375"/>
            <a:ext cx="8064500" cy="1943100"/>
          </a:xfrm>
          <a:solidFill>
            <a:schemeClr val="tx2">
              <a:lumMod val="20000"/>
              <a:lumOff val="80000"/>
            </a:schemeClr>
          </a:solidFill>
          <a:ln w="57150" cmpd="thickThin">
            <a:solidFill>
              <a:srgbClr val="FF0000"/>
            </a:solidFill>
          </a:ln>
        </p:spPr>
        <p:txBody>
          <a:bodyPr/>
          <a:lstStyle/>
          <a:p>
            <a:pPr algn="ctr" eaLnBrk="1" hangingPunct="1">
              <a:defRPr/>
            </a:pPr>
            <a:r>
              <a:rPr lang="it-IT" sz="3200" dirty="0" smtClean="0">
                <a:solidFill>
                  <a:srgbClr val="003399"/>
                </a:solidFill>
              </a:rPr>
              <a:t/>
            </a:r>
            <a:br>
              <a:rPr lang="it-IT" sz="3200" dirty="0" smtClean="0">
                <a:solidFill>
                  <a:srgbClr val="003399"/>
                </a:solidFill>
              </a:rPr>
            </a:br>
            <a:r>
              <a:rPr lang="it-IT" sz="3200" dirty="0" smtClean="0">
                <a:solidFill>
                  <a:srgbClr val="003399"/>
                </a:solidFill>
              </a:rPr>
              <a:t>IL “SISTEMA” </a:t>
            </a:r>
            <a:r>
              <a:rPr lang="it-IT" sz="3200" dirty="0" err="1" smtClean="0">
                <a:solidFill>
                  <a:srgbClr val="003399"/>
                </a:solidFill>
              </a:rPr>
              <a:t>DI</a:t>
            </a:r>
            <a:r>
              <a:rPr lang="it-IT" sz="3200" dirty="0" smtClean="0">
                <a:solidFill>
                  <a:srgbClr val="003399"/>
                </a:solidFill>
              </a:rPr>
              <a:t> VALUTAZIONE </a:t>
            </a:r>
            <a:br>
              <a:rPr lang="it-IT" sz="3200" dirty="0" smtClean="0">
                <a:solidFill>
                  <a:srgbClr val="003399"/>
                </a:solidFill>
              </a:rPr>
            </a:br>
            <a:r>
              <a:rPr lang="it-IT" sz="3200" dirty="0" smtClean="0">
                <a:solidFill>
                  <a:srgbClr val="003399"/>
                </a:solidFill>
              </a:rPr>
              <a:t>IN ITALIA … </a:t>
            </a:r>
            <a:br>
              <a:rPr lang="it-IT" sz="3200" dirty="0" smtClean="0">
                <a:solidFill>
                  <a:srgbClr val="003399"/>
                </a:solidFill>
              </a:rPr>
            </a:br>
            <a:endParaRPr lang="it-IT" sz="3200" dirty="0" smtClean="0">
              <a:solidFill>
                <a:srgbClr val="003399"/>
              </a:solidFill>
              <a:latin typeface="Verdana" pitchFamily="34" charset="0"/>
            </a:endParaRPr>
          </a:p>
        </p:txBody>
      </p:sp>
      <p:pic>
        <p:nvPicPr>
          <p:cNvPr id="4099" name="Segnaposto contenuto 4" descr="http://t2.gstatic.com/images?q=tbn:ANd9GcR0xHStd1-cyIU6G-WBOmQ6GLmE90UW0_6YT9wIrkYb8DTD62nR">
            <a:hlinkClick r:id="rId2"/>
          </p:cNvPr>
          <p:cNvPicPr>
            <a:picLocks/>
          </p:cNvPicPr>
          <p:nvPr/>
        </p:nvPicPr>
        <p:blipFill>
          <a:blip r:embed="rId3" cstate="print"/>
          <a:srcRect/>
          <a:stretch>
            <a:fillRect/>
          </a:stretch>
        </p:blipFill>
        <p:spPr bwMode="auto">
          <a:xfrm>
            <a:off x="611188" y="2781300"/>
            <a:ext cx="4321175" cy="3600450"/>
          </a:xfrm>
          <a:prstGeom prst="rect">
            <a:avLst/>
          </a:prstGeom>
          <a:noFill/>
          <a:ln w="9525">
            <a:noFill/>
            <a:miter lim="800000"/>
            <a:headEnd/>
            <a:tailEnd/>
          </a:ln>
        </p:spPr>
      </p:pic>
      <p:sp>
        <p:nvSpPr>
          <p:cNvPr id="4101" name="CasellaDiTesto 5"/>
          <p:cNvSpPr txBox="1">
            <a:spLocks noChangeArrowheads="1"/>
          </p:cNvSpPr>
          <p:nvPr/>
        </p:nvSpPr>
        <p:spPr bwMode="auto">
          <a:xfrm>
            <a:off x="5003800" y="3213100"/>
            <a:ext cx="3384550" cy="1200150"/>
          </a:xfrm>
          <a:prstGeom prst="rect">
            <a:avLst/>
          </a:prstGeom>
          <a:noFill/>
          <a:ln w="9525">
            <a:noFill/>
            <a:miter lim="800000"/>
            <a:headEnd/>
            <a:tailEnd/>
          </a:ln>
        </p:spPr>
        <p:txBody>
          <a:bodyPr>
            <a:spAutoFit/>
          </a:bodyPr>
          <a:lstStyle/>
          <a:p>
            <a:r>
              <a:rPr lang="it-IT" sz="3600" b="1">
                <a:solidFill>
                  <a:srgbClr val="003399"/>
                </a:solidFill>
              </a:rPr>
              <a:t>PER NON DIMENTICARE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checkerboard(across)">
                                      <p:cBhvr>
                                        <p:cTn id="1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1042988" y="824617"/>
            <a:ext cx="6624637" cy="1200329"/>
          </a:xfrm>
          <a:prstGeom prst="rect">
            <a:avLst/>
          </a:prstGeom>
          <a:noFill/>
          <a:ln w="9525">
            <a:noFill/>
            <a:miter lim="800000"/>
            <a:headEnd/>
            <a:tailEnd/>
          </a:ln>
          <a:effectLst/>
        </p:spPr>
        <p:txBody>
          <a:bodyPr anchor="ctr">
            <a:spAutoFit/>
          </a:bodyPr>
          <a:lstStyle/>
          <a:p>
            <a:pPr algn="ctr" eaLnBrk="0" hangingPunct="0">
              <a:defRPr/>
            </a:pPr>
            <a:r>
              <a:rPr lang="it-IT" sz="3600" dirty="0" smtClean="0">
                <a:solidFill>
                  <a:srgbClr val="003399"/>
                </a:solidFill>
                <a:latin typeface="+mj-lt"/>
                <a:ea typeface="Times New Roman" pitchFamily="18" charset="0"/>
                <a:cs typeface="Times New Roman" pitchFamily="18" charset="0"/>
              </a:rPr>
              <a:t>DPR 28 marzo 2013 n. 80</a:t>
            </a:r>
          </a:p>
          <a:p>
            <a:pPr algn="ctr" eaLnBrk="0" hangingPunct="0">
              <a:defRPr/>
            </a:pPr>
            <a:r>
              <a:rPr lang="it-IT" sz="3600" dirty="0" smtClean="0">
                <a:solidFill>
                  <a:srgbClr val="003399"/>
                </a:solidFill>
                <a:latin typeface="+mj-lt"/>
                <a:ea typeface="Times New Roman" pitchFamily="18" charset="0"/>
                <a:cs typeface="Times New Roman" pitchFamily="18" charset="0"/>
              </a:rPr>
              <a:t>REGOLAMENTO SNV</a:t>
            </a:r>
          </a:p>
        </p:txBody>
      </p:sp>
      <p:sp>
        <p:nvSpPr>
          <p:cNvPr id="4" name="CasellaDiTesto 3"/>
          <p:cNvSpPr txBox="1"/>
          <p:nvPr/>
        </p:nvSpPr>
        <p:spPr>
          <a:xfrm>
            <a:off x="683568" y="2708920"/>
            <a:ext cx="7920732" cy="3539430"/>
          </a:xfrm>
          <a:prstGeom prst="rect">
            <a:avLst/>
          </a:prstGeom>
          <a:solidFill>
            <a:schemeClr val="accent3">
              <a:lumMod val="40000"/>
              <a:lumOff val="60000"/>
            </a:schemeClr>
          </a:solidFill>
        </p:spPr>
        <p:txBody>
          <a:bodyPr wrap="square">
            <a:spAutoFit/>
          </a:bodyPr>
          <a:lstStyle/>
          <a:p>
            <a:pPr>
              <a:defRPr/>
            </a:pPr>
            <a:r>
              <a:rPr lang="it-IT" sz="3200" b="1" dirty="0">
                <a:solidFill>
                  <a:srgbClr val="002060"/>
                </a:solidFill>
                <a:latin typeface="Arial" charset="0"/>
              </a:rPr>
              <a:t>Ai fini dell’articolo 2 (miglioramento) </a:t>
            </a:r>
            <a:endParaRPr lang="it-IT" sz="3200" b="1" dirty="0" smtClean="0">
              <a:solidFill>
                <a:srgbClr val="002060"/>
              </a:solidFill>
              <a:latin typeface="Arial" charset="0"/>
            </a:endParaRPr>
          </a:p>
          <a:p>
            <a:pPr>
              <a:defRPr/>
            </a:pPr>
            <a:r>
              <a:rPr lang="it-IT" sz="3200" dirty="0" smtClean="0">
                <a:solidFill>
                  <a:srgbClr val="002060"/>
                </a:solidFill>
                <a:latin typeface="Arial" charset="0"/>
              </a:rPr>
              <a:t>il </a:t>
            </a:r>
            <a:r>
              <a:rPr lang="it-IT" sz="3200" dirty="0">
                <a:solidFill>
                  <a:srgbClr val="002060"/>
                </a:solidFill>
                <a:latin typeface="Arial" charset="0"/>
              </a:rPr>
              <a:t>procedimento di valutazione delle istituzioni scolastiche si sviluppa, in modo da </a:t>
            </a:r>
            <a:r>
              <a:rPr lang="it-IT" sz="3200" b="1" dirty="0">
                <a:solidFill>
                  <a:srgbClr val="002060"/>
                </a:solidFill>
                <a:latin typeface="Arial" charset="0"/>
              </a:rPr>
              <a:t>valorizzare il ruolo delle scuole nel processo di autovalutazione</a:t>
            </a:r>
            <a:r>
              <a:rPr lang="it-IT" sz="3200" dirty="0">
                <a:solidFill>
                  <a:srgbClr val="002060"/>
                </a:solidFill>
                <a:latin typeface="Arial" charset="0"/>
              </a:rPr>
              <a:t>, sulla base dei </a:t>
            </a:r>
            <a:r>
              <a:rPr lang="it-IT" sz="3200" b="1" dirty="0">
                <a:solidFill>
                  <a:srgbClr val="002060"/>
                </a:solidFill>
                <a:latin typeface="Arial" charset="0"/>
              </a:rPr>
              <a:t>protocolli</a:t>
            </a:r>
            <a:r>
              <a:rPr lang="it-IT" sz="3200" dirty="0">
                <a:solidFill>
                  <a:srgbClr val="002060"/>
                </a:solidFill>
                <a:latin typeface="Arial" charset="0"/>
              </a:rPr>
              <a:t> di valutazione e delle </a:t>
            </a:r>
            <a:r>
              <a:rPr lang="it-IT" sz="3200" b="1" dirty="0">
                <a:solidFill>
                  <a:srgbClr val="002060"/>
                </a:solidFill>
                <a:latin typeface="Arial" charset="0"/>
              </a:rPr>
              <a:t>scadenze</a:t>
            </a:r>
            <a:r>
              <a:rPr lang="it-IT" sz="3200" dirty="0">
                <a:solidFill>
                  <a:srgbClr val="002060"/>
                </a:solidFill>
                <a:latin typeface="Arial" charset="0"/>
              </a:rPr>
              <a:t> </a:t>
            </a:r>
            <a:r>
              <a:rPr lang="it-IT" sz="3200" dirty="0" smtClean="0">
                <a:solidFill>
                  <a:srgbClr val="002060"/>
                </a:solidFill>
                <a:latin typeface="Arial" charset="0"/>
              </a:rPr>
              <a:t>temporali</a:t>
            </a:r>
            <a:endParaRPr lang="it-IT" sz="3200" dirty="0">
              <a:solidFill>
                <a:srgbClr val="002060"/>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r>
              <a:rPr lang="it-IT" sz="2800" dirty="0">
                <a:solidFill>
                  <a:srgbClr val="003399"/>
                </a:solidFill>
                <a:latin typeface="+mj-lt"/>
                <a:ea typeface="Times New Roman" pitchFamily="18" charset="0"/>
                <a:cs typeface="Times New Roman" pitchFamily="18" charset="0"/>
              </a:rPr>
              <a:t>ART. 6</a:t>
            </a:r>
            <a:endParaRPr lang="it-IT" sz="2800" dirty="0">
              <a:solidFill>
                <a:srgbClr val="003399"/>
              </a:solidFill>
              <a:latin typeface="+mj-lt"/>
            </a:endParaRPr>
          </a:p>
          <a:p>
            <a:pPr algn="ctr" eaLnBrk="0" hangingPunct="0">
              <a:defRPr/>
            </a:pPr>
            <a:r>
              <a:rPr lang="it-IT" sz="2800" i="1" dirty="0">
                <a:solidFill>
                  <a:srgbClr val="003399"/>
                </a:solidFill>
                <a:latin typeface="+mj-lt"/>
                <a:ea typeface="Times New Roman" pitchFamily="18" charset="0"/>
                <a:cs typeface="Times New Roman" pitchFamily="18" charset="0"/>
              </a:rPr>
              <a:t>(Procedimento di valutazione)</a:t>
            </a:r>
            <a:endParaRPr lang="it-IT" sz="2800" dirty="0">
              <a:solidFill>
                <a:srgbClr val="003399"/>
              </a:solidFill>
              <a:latin typeface="+mj-lt"/>
            </a:endParaRPr>
          </a:p>
        </p:txBody>
      </p:sp>
      <p:sp>
        <p:nvSpPr>
          <p:cNvPr id="4" name="CasellaDiTesto 3"/>
          <p:cNvSpPr txBox="1"/>
          <p:nvPr/>
        </p:nvSpPr>
        <p:spPr>
          <a:xfrm>
            <a:off x="467544" y="2420938"/>
            <a:ext cx="8280920" cy="4093428"/>
          </a:xfrm>
          <a:prstGeom prst="rect">
            <a:avLst/>
          </a:prstGeom>
          <a:solidFill>
            <a:schemeClr val="accent3">
              <a:lumMod val="40000"/>
              <a:lumOff val="60000"/>
            </a:schemeClr>
          </a:solidFill>
        </p:spPr>
        <p:txBody>
          <a:bodyPr wrap="square">
            <a:spAutoFit/>
          </a:bodyPr>
          <a:lstStyle/>
          <a:p>
            <a:pPr>
              <a:defRPr/>
            </a:pPr>
            <a:r>
              <a:rPr lang="it-IT" sz="2000" b="1" dirty="0">
                <a:solidFill>
                  <a:srgbClr val="002060"/>
                </a:solidFill>
                <a:latin typeface="Arial" charset="0"/>
              </a:rPr>
              <a:t>Ai fini dell’articolo 2 (miglioramento) </a:t>
            </a:r>
            <a:r>
              <a:rPr lang="it-IT" sz="2000" dirty="0">
                <a:solidFill>
                  <a:srgbClr val="002060"/>
                </a:solidFill>
                <a:latin typeface="Arial" charset="0"/>
              </a:rPr>
              <a:t>il procedimento di valutazione delle istituzioni scolastiche si sviluppa, in modo da valorizzare il ruolo delle scuole nel processo di autovalutazione, sulla base dei protocolli di valutazione e delle scadenze temporali … </a:t>
            </a:r>
            <a:r>
              <a:rPr lang="it-IT" sz="2000" b="1" dirty="0">
                <a:solidFill>
                  <a:srgbClr val="002060"/>
                </a:solidFill>
                <a:latin typeface="Arial" charset="0"/>
              </a:rPr>
              <a:t>nelle seguenti fasi:</a:t>
            </a:r>
          </a:p>
          <a:p>
            <a:pPr>
              <a:defRPr/>
            </a:pPr>
            <a:endParaRPr lang="it-IT" sz="2000" b="1" dirty="0">
              <a:solidFill>
                <a:srgbClr val="002060"/>
              </a:solidFill>
              <a:latin typeface="Arial" charset="0"/>
            </a:endParaRPr>
          </a:p>
          <a:p>
            <a:pPr marL="457200" indent="-457200">
              <a:defRPr/>
            </a:pPr>
            <a:r>
              <a:rPr lang="it-IT" sz="2000" b="1" dirty="0">
                <a:solidFill>
                  <a:srgbClr val="002060"/>
                </a:solidFill>
                <a:latin typeface="Arial" charset="0"/>
              </a:rPr>
              <a:t>a) autovalutazione delle istituzioni scolastiche</a:t>
            </a:r>
          </a:p>
          <a:p>
            <a:pPr marL="457200" indent="-457200">
              <a:buFontTx/>
              <a:buAutoNum type="alphaLcParenR"/>
              <a:defRPr/>
            </a:pPr>
            <a:endParaRPr lang="it-IT" sz="2000" b="1" dirty="0">
              <a:solidFill>
                <a:srgbClr val="002060"/>
              </a:solidFill>
              <a:latin typeface="Arial" charset="0"/>
            </a:endParaRPr>
          </a:p>
          <a:p>
            <a:pPr>
              <a:defRPr/>
            </a:pPr>
            <a:r>
              <a:rPr lang="it-IT" sz="2000" b="1" dirty="0">
                <a:solidFill>
                  <a:srgbClr val="002060"/>
                </a:solidFill>
                <a:latin typeface="Arial" charset="0"/>
              </a:rPr>
              <a:t>b) valutazione esterna</a:t>
            </a:r>
          </a:p>
          <a:p>
            <a:pPr>
              <a:defRPr/>
            </a:pPr>
            <a:endParaRPr lang="it-IT" sz="2000" b="1" dirty="0">
              <a:solidFill>
                <a:srgbClr val="002060"/>
              </a:solidFill>
              <a:latin typeface="Arial" charset="0"/>
            </a:endParaRPr>
          </a:p>
          <a:p>
            <a:pPr>
              <a:defRPr/>
            </a:pPr>
            <a:r>
              <a:rPr lang="it-IT" sz="2000" b="1" dirty="0">
                <a:solidFill>
                  <a:srgbClr val="002060"/>
                </a:solidFill>
                <a:latin typeface="Arial" charset="0"/>
              </a:rPr>
              <a:t>c) azioni di miglioramento</a:t>
            </a:r>
          </a:p>
          <a:p>
            <a:pPr>
              <a:defRPr/>
            </a:pPr>
            <a:endParaRPr lang="it-IT" sz="2000" b="1" dirty="0">
              <a:solidFill>
                <a:srgbClr val="002060"/>
              </a:solidFill>
              <a:latin typeface="Arial" charset="0"/>
            </a:endParaRPr>
          </a:p>
          <a:p>
            <a:pPr>
              <a:defRPr/>
            </a:pPr>
            <a:r>
              <a:rPr lang="it-IT" sz="2000" b="1" dirty="0">
                <a:solidFill>
                  <a:srgbClr val="002060"/>
                </a:solidFill>
                <a:latin typeface="Arial" charset="0"/>
              </a:rPr>
              <a:t>d) rendicontazione sociale delle istituzioni scolastiche</a:t>
            </a:r>
          </a:p>
          <a:p>
            <a:pPr>
              <a:defRPr/>
            </a:pPr>
            <a:endParaRPr lang="it-IT" sz="2000" dirty="0">
              <a:solidFill>
                <a:srgbClr val="002060"/>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nvGraphicFramePr>
        <p:xfrm>
          <a:off x="539552" y="1397000"/>
          <a:ext cx="8064896"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467544" y="3933056"/>
            <a:ext cx="8424936" cy="1938992"/>
          </a:xfrm>
          <a:prstGeom prst="rect">
            <a:avLst/>
          </a:prstGeom>
          <a:noFill/>
        </p:spPr>
        <p:txBody>
          <a:bodyPr wrap="square" rtlCol="0">
            <a:spAutoFit/>
          </a:bodyPr>
          <a:lstStyle/>
          <a:p>
            <a:r>
              <a:rPr lang="it-IT" sz="2400" dirty="0" smtClean="0">
                <a:solidFill>
                  <a:srgbClr val="002060"/>
                </a:solidFill>
              </a:rPr>
              <a:t>I dati sono numeri discreti, fotografano un fatto o un evento, vengono ricavati dall’osservazione diretta o da misurazioni e non hanno significato per se stessi.</a:t>
            </a:r>
          </a:p>
          <a:p>
            <a:r>
              <a:rPr lang="it-IT" sz="2400" dirty="0" smtClean="0">
                <a:solidFill>
                  <a:srgbClr val="002060"/>
                </a:solidFill>
              </a:rPr>
              <a:t>I dati iniziano ad essere interessanti quando hanno possibilità di comparazioni e di modelli comuni di riferimento</a:t>
            </a:r>
            <a:endParaRPr lang="it-IT" sz="2400" dirty="0">
              <a:solidFill>
                <a:srgbClr val="002060"/>
              </a:solidFill>
            </a:endParaRPr>
          </a:p>
        </p:txBody>
      </p:sp>
      <p:sp>
        <p:nvSpPr>
          <p:cNvPr id="6" name="Rectangle 1"/>
          <p:cNvSpPr>
            <a:spLocks noChangeArrowheads="1"/>
          </p:cNvSpPr>
          <p:nvPr/>
        </p:nvSpPr>
        <p:spPr bwMode="auto">
          <a:xfrm>
            <a:off x="1187624" y="517322"/>
            <a:ext cx="6624637" cy="646331"/>
          </a:xfrm>
          <a:prstGeom prst="rect">
            <a:avLst/>
          </a:prstGeom>
          <a:noFill/>
          <a:ln w="9525">
            <a:noFill/>
            <a:miter lim="800000"/>
            <a:headEnd/>
            <a:tailEnd/>
          </a:ln>
          <a:effectLst/>
        </p:spPr>
        <p:txBody>
          <a:bodyPr anchor="ctr">
            <a:spAutoFit/>
          </a:bodyPr>
          <a:lstStyle/>
          <a:p>
            <a:pPr algn="ctr" eaLnBrk="0" hangingPunct="0">
              <a:defRPr/>
            </a:pPr>
            <a:r>
              <a:rPr lang="it-IT" sz="3600" b="1" dirty="0" smtClean="0">
                <a:solidFill>
                  <a:srgbClr val="003399"/>
                </a:solidFill>
                <a:latin typeface="+mj-lt"/>
                <a:ea typeface="Times New Roman" pitchFamily="18" charset="0"/>
                <a:cs typeface="Times New Roman" pitchFamily="18" charset="0"/>
              </a:rPr>
              <a:t>LA LOGICA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539552" y="1268760"/>
            <a:ext cx="8208516" cy="4248472"/>
          </a:xfrm>
          <a:solidFill>
            <a:schemeClr val="accent3">
              <a:lumMod val="40000"/>
              <a:lumOff val="60000"/>
            </a:schemeClr>
          </a:solidFill>
          <a:ln w="57150" cmpd="thickThin">
            <a:solidFill>
              <a:srgbClr val="FF0000"/>
            </a:solidFill>
          </a:ln>
        </p:spPr>
        <p:txBody>
          <a:bodyPr/>
          <a:lstStyle/>
          <a:p>
            <a:pPr algn="ctr">
              <a:defRPr/>
            </a:pPr>
            <a:r>
              <a:rPr lang="it-IT" sz="2800" dirty="0" smtClean="0">
                <a:solidFill>
                  <a:srgbClr val="002060"/>
                </a:solidFill>
                <a:effectLst/>
                <a:ea typeface="Times New Roman" pitchFamily="18" charset="0"/>
                <a:cs typeface="Times New Roman" pitchFamily="18" charset="0"/>
              </a:rPr>
              <a:t/>
            </a:r>
            <a:br>
              <a:rPr lang="it-IT" sz="2800" dirty="0" smtClean="0">
                <a:solidFill>
                  <a:srgbClr val="002060"/>
                </a:solidFill>
                <a:effectLst/>
                <a:ea typeface="Times New Roman" pitchFamily="18" charset="0"/>
                <a:cs typeface="Times New Roman" pitchFamily="18" charset="0"/>
              </a:rPr>
            </a:br>
            <a:r>
              <a:rPr lang="it-IT" sz="2800" dirty="0" smtClean="0">
                <a:solidFill>
                  <a:srgbClr val="002060"/>
                </a:solidFill>
                <a:effectLst/>
                <a:ea typeface="Times New Roman" pitchFamily="18" charset="0"/>
                <a:cs typeface="Times New Roman" pitchFamily="18" charset="0"/>
              </a:rPr>
              <a:t>DPR 28 marzo 2013 n. 80</a:t>
            </a:r>
            <a:br>
              <a:rPr lang="it-IT" sz="2800" dirty="0" smtClean="0">
                <a:solidFill>
                  <a:srgbClr val="002060"/>
                </a:solidFill>
                <a:effectLst/>
                <a:ea typeface="Times New Roman" pitchFamily="18" charset="0"/>
                <a:cs typeface="Times New Roman" pitchFamily="18" charset="0"/>
              </a:rPr>
            </a:br>
            <a:r>
              <a:rPr lang="it-IT" sz="2800" b="0" dirty="0" smtClean="0">
                <a:solidFill>
                  <a:srgbClr val="002060"/>
                </a:solidFill>
                <a:effectLst/>
                <a:latin typeface="+mn-lt"/>
                <a:ea typeface="Times New Roman" pitchFamily="18" charset="0"/>
                <a:cs typeface="Times New Roman" pitchFamily="18" charset="0"/>
              </a:rPr>
              <a:t>(G.U. n. 155 del 4 luglio 2013)</a:t>
            </a:r>
            <a:r>
              <a:rPr lang="it-IT" sz="2800" dirty="0" smtClean="0">
                <a:solidFill>
                  <a:srgbClr val="002060"/>
                </a:solidFill>
                <a:effectLst/>
                <a:ea typeface="Times New Roman" pitchFamily="18" charset="0"/>
                <a:cs typeface="Times New Roman" pitchFamily="18" charset="0"/>
              </a:rPr>
              <a:t/>
            </a:r>
            <a:br>
              <a:rPr lang="it-IT" sz="2800" dirty="0" smtClean="0">
                <a:solidFill>
                  <a:srgbClr val="002060"/>
                </a:solidFill>
                <a:effectLst/>
                <a:ea typeface="Times New Roman" pitchFamily="18" charset="0"/>
                <a:cs typeface="Times New Roman" pitchFamily="18" charset="0"/>
              </a:rPr>
            </a:br>
            <a:r>
              <a:rPr lang="it-IT" sz="2800" dirty="0" smtClean="0">
                <a:solidFill>
                  <a:srgbClr val="002060"/>
                </a:solidFill>
                <a:effectLst/>
                <a:ea typeface="Times New Roman" pitchFamily="18" charset="0"/>
                <a:cs typeface="Times New Roman" pitchFamily="18" charset="0"/>
              </a:rPr>
              <a:t/>
            </a:r>
            <a:br>
              <a:rPr lang="it-IT" sz="2800" dirty="0" smtClean="0">
                <a:solidFill>
                  <a:srgbClr val="002060"/>
                </a:solidFill>
                <a:effectLst/>
                <a:ea typeface="Times New Roman" pitchFamily="18" charset="0"/>
                <a:cs typeface="Times New Roman" pitchFamily="18" charset="0"/>
              </a:rPr>
            </a:br>
            <a:r>
              <a:rPr lang="it-IT" sz="2800" b="0" dirty="0" smtClean="0">
                <a:solidFill>
                  <a:srgbClr val="002060"/>
                </a:solidFill>
                <a:effectLst/>
              </a:rPr>
              <a:t>IL REGOLAMENTO SUL </a:t>
            </a:r>
            <a:br>
              <a:rPr lang="it-IT" sz="2800" b="0" dirty="0" smtClean="0">
                <a:solidFill>
                  <a:srgbClr val="002060"/>
                </a:solidFill>
                <a:effectLst/>
              </a:rPr>
            </a:br>
            <a:r>
              <a:rPr lang="it-IT" sz="2800" b="0" dirty="0" smtClean="0">
                <a:solidFill>
                  <a:srgbClr val="002060"/>
                </a:solidFill>
                <a:effectLst/>
              </a:rPr>
              <a:t>SISTEMA NAZIONALE </a:t>
            </a:r>
            <a:br>
              <a:rPr lang="it-IT" sz="2800" b="0" dirty="0" smtClean="0">
                <a:solidFill>
                  <a:srgbClr val="002060"/>
                </a:solidFill>
                <a:effectLst/>
              </a:rPr>
            </a:br>
            <a:r>
              <a:rPr lang="it-IT" sz="2800" b="0" dirty="0" err="1" smtClean="0">
                <a:solidFill>
                  <a:srgbClr val="002060"/>
                </a:solidFill>
                <a:effectLst/>
              </a:rPr>
              <a:t>DI</a:t>
            </a:r>
            <a:r>
              <a:rPr lang="it-IT" sz="2800" b="0" dirty="0" smtClean="0">
                <a:solidFill>
                  <a:srgbClr val="002060"/>
                </a:solidFill>
                <a:effectLst/>
              </a:rPr>
              <a:t> VALUTAZIONE </a:t>
            </a:r>
            <a:br>
              <a:rPr lang="it-IT" sz="2800" b="0" dirty="0" smtClean="0">
                <a:solidFill>
                  <a:srgbClr val="002060"/>
                </a:solidFill>
                <a:effectLst/>
              </a:rPr>
            </a:br>
            <a:r>
              <a:rPr lang="it-IT" sz="2800" b="0" dirty="0" smtClean="0">
                <a:solidFill>
                  <a:srgbClr val="002060"/>
                </a:solidFill>
                <a:effectLst/>
              </a:rPr>
              <a:t>IN MATERIA </a:t>
            </a:r>
            <a:r>
              <a:rPr lang="it-IT" sz="2800" b="0" dirty="0" err="1" smtClean="0">
                <a:solidFill>
                  <a:srgbClr val="002060"/>
                </a:solidFill>
                <a:effectLst/>
              </a:rPr>
              <a:t>DI</a:t>
            </a:r>
            <a:r>
              <a:rPr lang="it-IT" sz="2800" b="0" dirty="0" smtClean="0">
                <a:solidFill>
                  <a:srgbClr val="002060"/>
                </a:solidFill>
                <a:effectLst/>
              </a:rPr>
              <a:t> </a:t>
            </a:r>
            <a:br>
              <a:rPr lang="it-IT" sz="2800" b="0" dirty="0" smtClean="0">
                <a:solidFill>
                  <a:srgbClr val="002060"/>
                </a:solidFill>
                <a:effectLst/>
              </a:rPr>
            </a:br>
            <a:r>
              <a:rPr lang="it-IT" sz="2800" b="0" dirty="0" smtClean="0">
                <a:solidFill>
                  <a:srgbClr val="002060"/>
                </a:solidFill>
                <a:effectLst/>
              </a:rPr>
              <a:t>ISTRUZIONE E FORMAZIONE</a:t>
            </a:r>
            <a:br>
              <a:rPr lang="it-IT" sz="2800" b="0" dirty="0" smtClean="0">
                <a:solidFill>
                  <a:srgbClr val="002060"/>
                </a:solidFill>
                <a:effectLst/>
              </a:rPr>
            </a:br>
            <a:r>
              <a:rPr lang="it-IT" sz="2800" b="0" dirty="0" smtClean="0">
                <a:solidFill>
                  <a:srgbClr val="002060"/>
                </a:solidFill>
                <a:effectLst/>
              </a:rPr>
              <a:t/>
            </a:r>
            <a:br>
              <a:rPr lang="it-IT" sz="2800" b="0" dirty="0" smtClean="0">
                <a:solidFill>
                  <a:srgbClr val="002060"/>
                </a:solidFill>
                <a:effectLst/>
              </a:rPr>
            </a:br>
            <a:r>
              <a:rPr lang="it-IT" sz="2800" dirty="0" smtClean="0">
                <a:solidFill>
                  <a:srgbClr val="002060"/>
                </a:solidFill>
                <a:effectLst/>
              </a:rPr>
              <a:t/>
            </a:r>
            <a:br>
              <a:rPr lang="it-IT" sz="2800" dirty="0" smtClean="0">
                <a:solidFill>
                  <a:srgbClr val="002060"/>
                </a:solidFill>
                <a:effectLst/>
              </a:rPr>
            </a:br>
            <a:r>
              <a:rPr lang="it-IT" dirty="0" smtClean="0">
                <a:solidFill>
                  <a:srgbClr val="002060"/>
                </a:solidFill>
                <a:effectLst/>
              </a:rPr>
              <a:t/>
            </a:r>
            <a:br>
              <a:rPr lang="it-IT" dirty="0" smtClean="0">
                <a:solidFill>
                  <a:srgbClr val="002060"/>
                </a:solidFill>
                <a:effectLst/>
              </a:rPr>
            </a:br>
            <a:r>
              <a:rPr lang="it-IT" sz="3200" dirty="0" smtClean="0">
                <a:solidFill>
                  <a:srgbClr val="002060"/>
                </a:solidFill>
                <a:effectLst/>
              </a:rPr>
              <a:t/>
            </a:r>
            <a:br>
              <a:rPr lang="it-IT" sz="3200" dirty="0" smtClean="0">
                <a:solidFill>
                  <a:srgbClr val="002060"/>
                </a:solidFill>
                <a:effectLst/>
              </a:rPr>
            </a:br>
            <a:endParaRPr lang="it-IT" sz="3200" b="0" dirty="0" smtClean="0">
              <a:solidFill>
                <a:srgbClr val="002060"/>
              </a:solidFill>
              <a:effectLst/>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nvGraphicFramePr>
        <p:xfrm>
          <a:off x="539552" y="836712"/>
          <a:ext cx="8064896"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467544" y="4293096"/>
            <a:ext cx="8424936" cy="1569660"/>
          </a:xfrm>
          <a:prstGeom prst="rect">
            <a:avLst/>
          </a:prstGeom>
          <a:noFill/>
        </p:spPr>
        <p:txBody>
          <a:bodyPr wrap="square" rtlCol="0">
            <a:spAutoFit/>
          </a:bodyPr>
          <a:lstStyle/>
          <a:p>
            <a:r>
              <a:rPr lang="it-IT" sz="2400" dirty="0" smtClean="0">
                <a:solidFill>
                  <a:srgbClr val="002060"/>
                </a:solidFill>
              </a:rPr>
              <a:t>I dati divengono informazioni quando vengono collocati in un contesto. Le informazioni si originano dai dati attraverso la contestualizzazione , la categorizzazione, l’elaborazione, la correzione e la sintesi, tipica dei processi di autovalutazione.</a:t>
            </a:r>
            <a:endParaRPr lang="it-IT" sz="24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nvGraphicFramePr>
        <p:xfrm>
          <a:off x="611560" y="836712"/>
          <a:ext cx="7992888" cy="361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p:cNvSpPr txBox="1"/>
          <p:nvPr/>
        </p:nvSpPr>
        <p:spPr>
          <a:xfrm>
            <a:off x="467544" y="4725144"/>
            <a:ext cx="8424936" cy="1569660"/>
          </a:xfrm>
          <a:prstGeom prst="rect">
            <a:avLst/>
          </a:prstGeom>
          <a:noFill/>
        </p:spPr>
        <p:txBody>
          <a:bodyPr wrap="square" rtlCol="0">
            <a:spAutoFit/>
          </a:bodyPr>
          <a:lstStyle/>
          <a:p>
            <a:r>
              <a:rPr lang="it-IT" sz="2400" dirty="0" smtClean="0">
                <a:solidFill>
                  <a:srgbClr val="002060"/>
                </a:solidFill>
              </a:rPr>
              <a:t>La conoscenza dei dati e delle informazioni avviene attraverso il confronto, la comunicazioni fra le persone in una organizzazione orientata alla trasformazione e al miglioramento </a:t>
            </a:r>
            <a:endParaRPr lang="it-IT" sz="2400"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nvGraphicFramePr>
        <p:xfrm>
          <a:off x="467544" y="692696"/>
          <a:ext cx="828092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p:nvPr/>
        </p:nvSpPr>
        <p:spPr>
          <a:xfrm>
            <a:off x="323528" y="1772816"/>
            <a:ext cx="8568952" cy="3970318"/>
          </a:xfrm>
          <a:prstGeom prst="rect">
            <a:avLst/>
          </a:prstGeom>
          <a:solidFill>
            <a:srgbClr val="002060"/>
          </a:solidFill>
        </p:spPr>
        <p:txBody>
          <a:bodyPr wrap="square">
            <a:spAutoFit/>
          </a:bodyPr>
          <a:lstStyle/>
          <a:p>
            <a:pPr lvl="0"/>
            <a:r>
              <a:rPr lang="it-IT" sz="2800" dirty="0" smtClean="0">
                <a:latin typeface="+mn-lt"/>
              </a:rPr>
              <a:t>“</a:t>
            </a:r>
            <a:r>
              <a:rPr lang="it-IT" sz="2800" i="1" dirty="0" smtClean="0">
                <a:latin typeface="+mn-lt"/>
              </a:rPr>
              <a:t>Per cambiare dobbiamo percepire la necessità del cambiamento(</a:t>
            </a:r>
            <a:r>
              <a:rPr lang="it-IT" sz="2800" b="1" i="1" dirty="0" smtClean="0">
                <a:latin typeface="+mn-lt"/>
              </a:rPr>
              <a:t>consapevolezza</a:t>
            </a:r>
            <a:r>
              <a:rPr lang="it-IT" sz="2800" i="1" dirty="0" smtClean="0">
                <a:latin typeface="+mn-lt"/>
              </a:rPr>
              <a:t>)</a:t>
            </a:r>
          </a:p>
          <a:p>
            <a:pPr lvl="0">
              <a:buFont typeface="Arial" pitchFamily="34" charset="0"/>
              <a:buChar char="•"/>
            </a:pPr>
            <a:endParaRPr lang="it-IT" sz="2800" i="1" dirty="0" smtClean="0">
              <a:latin typeface="+mn-lt"/>
            </a:endParaRPr>
          </a:p>
          <a:p>
            <a:pPr lvl="0"/>
            <a:r>
              <a:rPr lang="it-IT" sz="2800" i="1" dirty="0" smtClean="0">
                <a:latin typeface="+mn-lt"/>
              </a:rPr>
              <a:t>Per cambiare dobbiamo condividere il cambiamento (</a:t>
            </a:r>
            <a:r>
              <a:rPr lang="it-IT" sz="2800" b="1" i="1" dirty="0" smtClean="0">
                <a:latin typeface="+mn-lt"/>
              </a:rPr>
              <a:t>partecipazione</a:t>
            </a:r>
            <a:r>
              <a:rPr lang="it-IT" sz="2800" i="1" dirty="0" smtClean="0">
                <a:latin typeface="+mn-lt"/>
              </a:rPr>
              <a:t>)</a:t>
            </a:r>
          </a:p>
          <a:p>
            <a:pPr lvl="0">
              <a:buFont typeface="Arial" pitchFamily="34" charset="0"/>
              <a:buChar char="•"/>
            </a:pPr>
            <a:endParaRPr lang="it-IT" sz="2800" i="1" dirty="0" smtClean="0">
              <a:latin typeface="+mn-lt"/>
            </a:endParaRPr>
          </a:p>
          <a:p>
            <a:pPr lvl="0"/>
            <a:r>
              <a:rPr lang="it-IT" sz="2800" i="1" dirty="0" smtClean="0">
                <a:latin typeface="+mn-lt"/>
              </a:rPr>
              <a:t>Per cambiare dobbiamo comprenderne il beneficio (</a:t>
            </a:r>
            <a:r>
              <a:rPr lang="it-IT" sz="2800" b="1" i="1" dirty="0" smtClean="0">
                <a:latin typeface="+mn-lt"/>
              </a:rPr>
              <a:t>convenienza</a:t>
            </a:r>
            <a:r>
              <a:rPr lang="it-IT" sz="2800" i="1" dirty="0" smtClean="0">
                <a:latin typeface="+mn-lt"/>
              </a:rPr>
              <a:t>)”</a:t>
            </a:r>
          </a:p>
          <a:p>
            <a:pPr lvl="0"/>
            <a:endParaRPr lang="it-IT" sz="2800" dirty="0" smtClean="0">
              <a:latin typeface="+mn-lt"/>
            </a:endParaRPr>
          </a:p>
        </p:txBody>
      </p:sp>
      <p:sp>
        <p:nvSpPr>
          <p:cNvPr id="3" name="CasellaDiTesto 2"/>
          <p:cNvSpPr txBox="1"/>
          <p:nvPr/>
        </p:nvSpPr>
        <p:spPr>
          <a:xfrm>
            <a:off x="1259632" y="404664"/>
            <a:ext cx="6408712" cy="584775"/>
          </a:xfrm>
          <a:prstGeom prst="rect">
            <a:avLst/>
          </a:prstGeom>
          <a:noFill/>
        </p:spPr>
        <p:txBody>
          <a:bodyPr wrap="square" rtlCol="0">
            <a:spAutoFit/>
          </a:bodyPr>
          <a:lstStyle/>
          <a:p>
            <a:pPr algn="ctr"/>
            <a:r>
              <a:rPr lang="it-IT" sz="3200" b="1" dirty="0" smtClean="0">
                <a:solidFill>
                  <a:srgbClr val="003399"/>
                </a:solidFill>
              </a:rPr>
              <a:t>TRE REGOLE</a:t>
            </a:r>
            <a:endParaRPr lang="it-IT" sz="3200" b="1" dirty="0">
              <a:solidFill>
                <a:srgbClr val="00339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251520" y="2204864"/>
            <a:ext cx="8664128" cy="1843087"/>
          </a:xfrm>
        </p:spPr>
        <p:txBody>
          <a:bodyPr/>
          <a:lstStyle/>
          <a:p>
            <a:pPr algn="ctr" eaLnBrk="1" hangingPunct="1">
              <a:lnSpc>
                <a:spcPct val="50000"/>
              </a:lnSpc>
              <a:spcBef>
                <a:spcPct val="50000"/>
              </a:spcBef>
              <a:defRPr/>
            </a:pPr>
            <a:r>
              <a:rPr lang="it-IT" sz="4800" dirty="0" smtClean="0">
                <a:solidFill>
                  <a:srgbClr val="0033CC"/>
                </a:solidFill>
                <a:latin typeface="+mn-lt"/>
              </a:rPr>
              <a:t/>
            </a:r>
            <a:br>
              <a:rPr lang="it-IT" sz="4800" dirty="0" smtClean="0">
                <a:solidFill>
                  <a:srgbClr val="0033CC"/>
                </a:solidFill>
                <a:latin typeface="+mn-lt"/>
              </a:rPr>
            </a:br>
            <a:r>
              <a:rPr lang="it-IT" sz="4800" dirty="0" smtClean="0">
                <a:solidFill>
                  <a:srgbClr val="0033CC"/>
                </a:solidFill>
                <a:latin typeface="+mn-lt"/>
              </a:rPr>
              <a:t/>
            </a:r>
            <a:br>
              <a:rPr lang="it-IT" sz="4800" dirty="0" smtClean="0">
                <a:solidFill>
                  <a:srgbClr val="0033CC"/>
                </a:solidFill>
                <a:latin typeface="+mn-lt"/>
              </a:rPr>
            </a:br>
            <a:r>
              <a:rPr lang="it-IT" sz="4800" dirty="0" smtClean="0">
                <a:solidFill>
                  <a:srgbClr val="0033CC"/>
                </a:solidFill>
                <a:latin typeface="+mn-lt"/>
              </a:rPr>
              <a:t>Tre consapevolezze</a:t>
            </a:r>
            <a:endParaRPr lang="it-IT" sz="4800" b="0" dirty="0" smtClean="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23528" y="1052736"/>
            <a:ext cx="8496300" cy="5447645"/>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lgn="ctr">
              <a:defRPr/>
            </a:pPr>
            <a:endParaRPr lang="it-IT" sz="2800" dirty="0" smtClean="0">
              <a:solidFill>
                <a:srgbClr val="002060"/>
              </a:solidFill>
              <a:latin typeface="Arial" charset="0"/>
            </a:endParaRPr>
          </a:p>
          <a:p>
            <a:pPr marL="342900" indent="-342900" algn="ctr">
              <a:defRPr/>
            </a:pPr>
            <a:r>
              <a:rPr lang="it-IT" sz="2800" dirty="0" smtClean="0">
                <a:solidFill>
                  <a:srgbClr val="002060"/>
                </a:solidFill>
                <a:latin typeface="Arial" charset="0"/>
              </a:rPr>
              <a:t>“</a:t>
            </a:r>
            <a:r>
              <a:rPr lang="it-IT" sz="2800" dirty="0">
                <a:solidFill>
                  <a:srgbClr val="002060"/>
                </a:solidFill>
                <a:latin typeface="Arial" charset="0"/>
              </a:rPr>
              <a:t>La bontà di un’istituzione (scuola), </a:t>
            </a:r>
          </a:p>
          <a:p>
            <a:pPr marL="342900" indent="-342900" algn="ctr">
              <a:defRPr/>
            </a:pPr>
            <a:r>
              <a:rPr lang="it-IT" sz="2800" dirty="0">
                <a:solidFill>
                  <a:srgbClr val="002060"/>
                </a:solidFill>
                <a:latin typeface="Arial" charset="0"/>
              </a:rPr>
              <a:t>in ultima analisi, </a:t>
            </a:r>
          </a:p>
          <a:p>
            <a:pPr marL="342900" indent="-342900" algn="ctr">
              <a:defRPr/>
            </a:pPr>
            <a:r>
              <a:rPr lang="it-IT" sz="2800" dirty="0">
                <a:solidFill>
                  <a:srgbClr val="002060"/>
                </a:solidFill>
                <a:latin typeface="Arial" charset="0"/>
              </a:rPr>
              <a:t>dipende sempre dalla qualità dei suoi membri </a:t>
            </a:r>
          </a:p>
          <a:p>
            <a:pPr marL="342900" indent="-342900" algn="ctr">
              <a:defRPr/>
            </a:pPr>
            <a:r>
              <a:rPr lang="it-IT" sz="2800" dirty="0">
                <a:solidFill>
                  <a:srgbClr val="002060"/>
                </a:solidFill>
                <a:latin typeface="Arial" charset="0"/>
              </a:rPr>
              <a:t>e dei suoi capi (d’istituto), </a:t>
            </a:r>
          </a:p>
          <a:p>
            <a:pPr marL="342900" indent="-342900" algn="ctr">
              <a:defRPr/>
            </a:pPr>
            <a:r>
              <a:rPr lang="it-IT" sz="2800" dirty="0">
                <a:solidFill>
                  <a:srgbClr val="002060"/>
                </a:solidFill>
                <a:latin typeface="Arial" charset="0"/>
              </a:rPr>
              <a:t>ma non vi è dubbio che rigidi ordinamenti </a:t>
            </a:r>
          </a:p>
          <a:p>
            <a:pPr marL="342900" indent="-342900" algn="ctr">
              <a:defRPr/>
            </a:pPr>
            <a:r>
              <a:rPr lang="it-IT" sz="2800" dirty="0">
                <a:solidFill>
                  <a:srgbClr val="002060"/>
                </a:solidFill>
                <a:latin typeface="Arial" charset="0"/>
              </a:rPr>
              <a:t>(</a:t>
            </a:r>
            <a:r>
              <a:rPr lang="it-IT" sz="2800" b="1" dirty="0">
                <a:solidFill>
                  <a:srgbClr val="002060"/>
                </a:solidFill>
                <a:latin typeface="Arial" charset="0"/>
              </a:rPr>
              <a:t>mancanza di autonomia</a:t>
            </a:r>
            <a:r>
              <a:rPr lang="it-IT" sz="2800" dirty="0">
                <a:solidFill>
                  <a:srgbClr val="002060"/>
                </a:solidFill>
                <a:latin typeface="Arial" charset="0"/>
              </a:rPr>
              <a:t>) </a:t>
            </a:r>
          </a:p>
          <a:p>
            <a:pPr marL="342900" indent="-342900" algn="ctr">
              <a:defRPr/>
            </a:pPr>
            <a:r>
              <a:rPr lang="it-IT" sz="2800" dirty="0">
                <a:solidFill>
                  <a:srgbClr val="002060"/>
                </a:solidFill>
                <a:latin typeface="Arial" charset="0"/>
              </a:rPr>
              <a:t>possono frustrare e obliterare </a:t>
            </a:r>
          </a:p>
          <a:p>
            <a:pPr marL="342900" indent="-342900" algn="ctr">
              <a:defRPr/>
            </a:pPr>
            <a:r>
              <a:rPr lang="it-IT" sz="2800" dirty="0">
                <a:solidFill>
                  <a:srgbClr val="002060"/>
                </a:solidFill>
                <a:latin typeface="Arial" charset="0"/>
              </a:rPr>
              <a:t>generosi doti di buona volontà </a:t>
            </a:r>
          </a:p>
          <a:p>
            <a:pPr marL="342900" indent="-342900" algn="ctr">
              <a:defRPr/>
            </a:pPr>
            <a:r>
              <a:rPr lang="it-IT" sz="2800" dirty="0">
                <a:solidFill>
                  <a:srgbClr val="002060"/>
                </a:solidFill>
                <a:latin typeface="Arial" charset="0"/>
              </a:rPr>
              <a:t>e di energie umane”</a:t>
            </a:r>
          </a:p>
          <a:p>
            <a:pPr marL="342900" indent="-342900" algn="ctr">
              <a:defRPr/>
            </a:pPr>
            <a:endParaRPr lang="it-IT" sz="2800" dirty="0">
              <a:solidFill>
                <a:srgbClr val="002060"/>
              </a:solidFill>
              <a:latin typeface="Arial" charset="0"/>
            </a:endParaRPr>
          </a:p>
          <a:p>
            <a:pPr marL="342900" indent="-342900" algn="ctr">
              <a:defRPr/>
            </a:pPr>
            <a:r>
              <a:rPr lang="it-IT" sz="2000" dirty="0">
                <a:solidFill>
                  <a:srgbClr val="002060"/>
                </a:solidFill>
                <a:latin typeface="Arial" charset="0"/>
              </a:rPr>
              <a:t>(Parafrasato da Carlo Maria Cipolla 1988) </a:t>
            </a:r>
          </a:p>
          <a:p>
            <a:pPr marL="342900" indent="-342900" algn="ctr">
              <a:defRPr/>
            </a:pPr>
            <a:endParaRPr lang="it-IT" sz="2000" i="1" dirty="0">
              <a:solidFill>
                <a:srgbClr val="002060"/>
              </a:solidFill>
              <a:latin typeface="Arial" charset="0"/>
            </a:endParaRPr>
          </a:p>
        </p:txBody>
      </p:sp>
      <p:sp>
        <p:nvSpPr>
          <p:cNvPr id="3" name="CasellaDiTesto 2"/>
          <p:cNvSpPr txBox="1"/>
          <p:nvPr/>
        </p:nvSpPr>
        <p:spPr>
          <a:xfrm>
            <a:off x="323528" y="332656"/>
            <a:ext cx="8496944" cy="523220"/>
          </a:xfrm>
          <a:prstGeom prst="rect">
            <a:avLst/>
          </a:prstGeom>
          <a:noFill/>
        </p:spPr>
        <p:txBody>
          <a:bodyPr wrap="square" rtlCol="0">
            <a:spAutoFit/>
          </a:bodyPr>
          <a:lstStyle/>
          <a:p>
            <a:pPr algn="ctr"/>
            <a:r>
              <a:rPr lang="it-IT" sz="2800" dirty="0" smtClean="0">
                <a:solidFill>
                  <a:srgbClr val="003399"/>
                </a:solidFill>
              </a:rPr>
              <a:t>PRIMA CONSAPEVOLEZZA</a:t>
            </a:r>
            <a:endParaRPr lang="it-IT" sz="2800" dirty="0">
              <a:solidFill>
                <a:srgbClr val="0033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p:cNvPicPr>
            <a:picLocks noGrp="1" noChangeAspect="1" noChangeArrowheads="1"/>
          </p:cNvPicPr>
          <p:nvPr>
            <p:ph type="body" idx="1"/>
          </p:nvPr>
        </p:nvPicPr>
        <p:blipFill>
          <a:blip r:embed="rId2" cstate="print"/>
          <a:srcRect/>
          <a:stretch>
            <a:fillRect/>
          </a:stretch>
        </p:blipFill>
        <p:spPr>
          <a:xfrm>
            <a:off x="251520" y="620688"/>
            <a:ext cx="8569325" cy="6048375"/>
          </a:xfrm>
          <a:noFill/>
        </p:spPr>
      </p:pic>
      <p:sp>
        <p:nvSpPr>
          <p:cNvPr id="13" name="Oval 12"/>
          <p:cNvSpPr>
            <a:spLocks noChangeArrowheads="1"/>
          </p:cNvSpPr>
          <p:nvPr/>
        </p:nvSpPr>
        <p:spPr bwMode="auto">
          <a:xfrm rot="5400000">
            <a:off x="2412529" y="1123975"/>
            <a:ext cx="287337" cy="1296987"/>
          </a:xfrm>
          <a:prstGeom prst="ellipse">
            <a:avLst/>
          </a:prstGeom>
          <a:noFill/>
          <a:ln w="38100" cmpd="thickThin" algn="ctr">
            <a:solidFill>
              <a:srgbClr val="FF3300"/>
            </a:solidFill>
            <a:round/>
            <a:headEnd/>
            <a:tailEnd/>
          </a:ln>
        </p:spPr>
        <p:txBody>
          <a:bodyPr rot="10800000" vert="eaVert" anchor="ctr"/>
          <a:lstStyle/>
          <a:p>
            <a:pPr algn="ctr">
              <a:defRPr/>
            </a:pPr>
            <a:endParaRPr lang="en-US">
              <a:solidFill>
                <a:schemeClr val="lt1"/>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67544" y="2204864"/>
            <a:ext cx="8208963" cy="3478213"/>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algn="ctr">
              <a:defRPr/>
            </a:pPr>
            <a:endParaRPr lang="it-IT" sz="3600" b="1" dirty="0">
              <a:solidFill>
                <a:srgbClr val="002060"/>
              </a:solidFill>
              <a:latin typeface="Arial" charset="0"/>
            </a:endParaRPr>
          </a:p>
          <a:p>
            <a:pPr algn="ctr">
              <a:defRPr/>
            </a:pPr>
            <a:r>
              <a:rPr lang="it-IT" sz="3600" b="1" dirty="0">
                <a:solidFill>
                  <a:srgbClr val="002060"/>
                </a:solidFill>
                <a:latin typeface="Arial" charset="0"/>
              </a:rPr>
              <a:t>“</a:t>
            </a:r>
            <a:r>
              <a:rPr lang="it-IT" sz="3600" i="1" dirty="0">
                <a:solidFill>
                  <a:srgbClr val="002060"/>
                </a:solidFill>
                <a:latin typeface="Arial" charset="0"/>
              </a:rPr>
              <a:t>È una concezione della valutazione </a:t>
            </a:r>
            <a:endParaRPr lang="it-IT" sz="3600" dirty="0">
              <a:solidFill>
                <a:srgbClr val="002060"/>
              </a:solidFill>
              <a:latin typeface="Arial" charset="0"/>
            </a:endParaRPr>
          </a:p>
          <a:p>
            <a:pPr algn="ctr">
              <a:defRPr/>
            </a:pPr>
            <a:r>
              <a:rPr lang="it-IT" sz="3600" i="1" dirty="0">
                <a:solidFill>
                  <a:srgbClr val="002060"/>
                </a:solidFill>
                <a:latin typeface="Arial" charset="0"/>
              </a:rPr>
              <a:t>come strumento di sviluppo:</a:t>
            </a:r>
            <a:endParaRPr lang="it-IT" sz="3600" dirty="0">
              <a:solidFill>
                <a:srgbClr val="002060"/>
              </a:solidFill>
              <a:latin typeface="Arial" charset="0"/>
            </a:endParaRPr>
          </a:p>
          <a:p>
            <a:pPr algn="ctr">
              <a:defRPr/>
            </a:pPr>
            <a:r>
              <a:rPr lang="it-IT" sz="3600" i="1" dirty="0">
                <a:solidFill>
                  <a:srgbClr val="002060"/>
                </a:solidFill>
                <a:latin typeface="Arial" charset="0"/>
              </a:rPr>
              <a:t>in gergo scolastico </a:t>
            </a:r>
            <a:r>
              <a:rPr lang="it-IT" sz="3600" b="1" i="1" dirty="0">
                <a:solidFill>
                  <a:srgbClr val="002060"/>
                </a:solidFill>
                <a:latin typeface="Arial" charset="0"/>
              </a:rPr>
              <a:t>formativa</a:t>
            </a:r>
            <a:r>
              <a:rPr lang="it-IT" sz="3600" i="1" dirty="0">
                <a:solidFill>
                  <a:srgbClr val="002060"/>
                </a:solidFill>
                <a:latin typeface="Arial" charset="0"/>
              </a:rPr>
              <a:t>” </a:t>
            </a:r>
          </a:p>
          <a:p>
            <a:pPr algn="ctr">
              <a:defRPr/>
            </a:pPr>
            <a:endParaRPr lang="it-IT" sz="2800" dirty="0">
              <a:solidFill>
                <a:srgbClr val="002060"/>
              </a:solidFill>
              <a:latin typeface="Arial" charset="0"/>
            </a:endParaRPr>
          </a:p>
          <a:p>
            <a:pPr algn="ctr">
              <a:defRPr/>
            </a:pPr>
            <a:r>
              <a:rPr lang="it-IT" sz="2000" dirty="0">
                <a:solidFill>
                  <a:srgbClr val="002060"/>
                </a:solidFill>
                <a:latin typeface="Arial" charset="0"/>
              </a:rPr>
              <a:t>P. Romei, </a:t>
            </a:r>
            <a:r>
              <a:rPr lang="it-IT" sz="2000" i="1" dirty="0">
                <a:solidFill>
                  <a:srgbClr val="002060"/>
                </a:solidFill>
                <a:latin typeface="Arial" charset="0"/>
              </a:rPr>
              <a:t>L’autonomia delle scuole</a:t>
            </a:r>
            <a:r>
              <a:rPr lang="it-IT" sz="2000" dirty="0">
                <a:solidFill>
                  <a:srgbClr val="002060"/>
                </a:solidFill>
                <a:latin typeface="Arial" charset="0"/>
              </a:rPr>
              <a:t>. RISA, Roma 2001, p.66.</a:t>
            </a:r>
          </a:p>
          <a:p>
            <a:pPr marL="342900" indent="-342900" algn="ctr">
              <a:defRPr/>
            </a:pPr>
            <a:endParaRPr lang="it-IT" sz="2800" i="1" dirty="0">
              <a:solidFill>
                <a:srgbClr val="002060"/>
              </a:solidFill>
              <a:latin typeface="Arial" charset="0"/>
            </a:endParaRPr>
          </a:p>
        </p:txBody>
      </p:sp>
      <p:sp>
        <p:nvSpPr>
          <p:cNvPr id="3" name="CasellaDiTesto 2"/>
          <p:cNvSpPr txBox="1"/>
          <p:nvPr/>
        </p:nvSpPr>
        <p:spPr>
          <a:xfrm>
            <a:off x="395536" y="836712"/>
            <a:ext cx="8496944" cy="523220"/>
          </a:xfrm>
          <a:prstGeom prst="rect">
            <a:avLst/>
          </a:prstGeom>
          <a:noFill/>
        </p:spPr>
        <p:txBody>
          <a:bodyPr wrap="square" rtlCol="0">
            <a:spAutoFit/>
          </a:bodyPr>
          <a:lstStyle/>
          <a:p>
            <a:pPr algn="ctr"/>
            <a:r>
              <a:rPr lang="it-IT" sz="2800" dirty="0" smtClean="0">
                <a:solidFill>
                  <a:srgbClr val="003399"/>
                </a:solidFill>
              </a:rPr>
              <a:t>SECONDA CONSAPEVOLEZZA</a:t>
            </a:r>
            <a:endParaRPr lang="it-IT" sz="2800" dirty="0">
              <a:solidFill>
                <a:srgbClr val="00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1"/>
          <p:cNvPicPr>
            <a:picLocks noGrp="1" noChangeAspect="1" noChangeArrowheads="1"/>
          </p:cNvPicPr>
          <p:nvPr>
            <p:ph type="body" idx="1"/>
          </p:nvPr>
        </p:nvPicPr>
        <p:blipFill>
          <a:blip r:embed="rId2" cstate="print"/>
          <a:srcRect/>
          <a:stretch>
            <a:fillRect/>
          </a:stretch>
        </p:blipFill>
        <p:spPr>
          <a:xfrm>
            <a:off x="1331640" y="1916113"/>
            <a:ext cx="6769373" cy="4752975"/>
          </a:xfrm>
          <a:noFill/>
        </p:spPr>
      </p:pic>
      <p:sp>
        <p:nvSpPr>
          <p:cNvPr id="60419" name="Rectangle 3"/>
          <p:cNvSpPr>
            <a:spLocks noChangeArrowheads="1"/>
          </p:cNvSpPr>
          <p:nvPr/>
        </p:nvSpPr>
        <p:spPr bwMode="auto">
          <a:xfrm>
            <a:off x="1475656" y="836712"/>
            <a:ext cx="6192837" cy="431800"/>
          </a:xfrm>
          <a:prstGeom prst="rect">
            <a:avLst/>
          </a:prstGeom>
          <a:solidFill>
            <a:srgbClr val="DDDDDD"/>
          </a:solidFill>
          <a:ln w="9525">
            <a:solidFill>
              <a:schemeClr val="tx1"/>
            </a:solidFill>
            <a:miter lim="800000"/>
            <a:headEnd/>
            <a:tailEnd/>
          </a:ln>
        </p:spPr>
        <p:txBody>
          <a:bodyPr wrap="none" anchor="ctr"/>
          <a:lstStyle/>
          <a:p>
            <a:pPr algn="ctr"/>
            <a:r>
              <a:rPr lang="it-IT" sz="3200">
                <a:solidFill>
                  <a:srgbClr val="002060"/>
                </a:solidFill>
              </a:rPr>
              <a:t>Gli studenti</a:t>
            </a:r>
          </a:p>
        </p:txBody>
      </p:sp>
      <p:sp>
        <p:nvSpPr>
          <p:cNvPr id="60420" name="Rectangle 4"/>
          <p:cNvSpPr>
            <a:spLocks noChangeArrowheads="1"/>
          </p:cNvSpPr>
          <p:nvPr/>
        </p:nvSpPr>
        <p:spPr bwMode="auto">
          <a:xfrm>
            <a:off x="1331640" y="6237288"/>
            <a:ext cx="6768751" cy="431800"/>
          </a:xfrm>
          <a:prstGeom prst="rect">
            <a:avLst/>
          </a:prstGeom>
          <a:solidFill>
            <a:srgbClr val="DDDDDD"/>
          </a:solidFill>
          <a:ln w="9525">
            <a:solidFill>
              <a:schemeClr val="tx1"/>
            </a:solidFill>
            <a:miter lim="800000"/>
            <a:headEnd/>
            <a:tailEnd/>
          </a:ln>
        </p:spPr>
        <p:txBody>
          <a:bodyPr wrap="none" anchor="ctr"/>
          <a:lstStyle/>
          <a:p>
            <a:pPr algn="ctr"/>
            <a:endParaRPr lang="it-IT" sz="32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p:cNvPicPr>
            <a:picLocks noGrp="1" noChangeAspect="1" noChangeArrowheads="1"/>
          </p:cNvPicPr>
          <p:nvPr>
            <p:ph type="body" idx="1"/>
          </p:nvPr>
        </p:nvPicPr>
        <p:blipFill>
          <a:blip r:embed="rId2" cstate="print"/>
          <a:srcRect/>
          <a:stretch>
            <a:fillRect/>
          </a:stretch>
        </p:blipFill>
        <p:spPr>
          <a:xfrm>
            <a:off x="250825" y="260350"/>
            <a:ext cx="8642350" cy="5616922"/>
          </a:xfrm>
          <a:noFill/>
          <a:ln/>
        </p:spPr>
      </p:pic>
      <p:sp>
        <p:nvSpPr>
          <p:cNvPr id="13" name="Oval 12"/>
          <p:cNvSpPr/>
          <p:nvPr/>
        </p:nvSpPr>
        <p:spPr>
          <a:xfrm>
            <a:off x="611560" y="4293096"/>
            <a:ext cx="647700" cy="187325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CasellaDiTesto 3"/>
          <p:cNvSpPr txBox="1"/>
          <p:nvPr/>
        </p:nvSpPr>
        <p:spPr>
          <a:xfrm>
            <a:off x="251520" y="6309320"/>
            <a:ext cx="1656184" cy="369332"/>
          </a:xfrm>
          <a:prstGeom prst="rect">
            <a:avLst/>
          </a:prstGeom>
          <a:noFill/>
        </p:spPr>
        <p:txBody>
          <a:bodyPr wrap="square" rtlCol="0">
            <a:spAutoFit/>
          </a:bodyPr>
          <a:lstStyle/>
          <a:p>
            <a:r>
              <a:rPr lang="it-IT" b="1" dirty="0" err="1" smtClean="0">
                <a:solidFill>
                  <a:srgbClr val="000099"/>
                </a:solidFill>
              </a:rPr>
              <a:t>Talis</a:t>
            </a:r>
            <a:endParaRPr lang="it-IT" b="1" dirty="0">
              <a:solidFill>
                <a:srgbClr val="0000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539552" y="2132856"/>
            <a:ext cx="8064500" cy="1656184"/>
          </a:xfrm>
          <a:solidFill>
            <a:schemeClr val="tx2">
              <a:lumMod val="20000"/>
              <a:lumOff val="80000"/>
            </a:schemeClr>
          </a:solidFill>
          <a:ln w="57150" cmpd="thickThin">
            <a:solidFill>
              <a:srgbClr val="FF0000"/>
            </a:solidFill>
          </a:ln>
        </p:spPr>
        <p:txBody>
          <a:bodyPr/>
          <a:lstStyle/>
          <a:p>
            <a:pPr algn="ctr" eaLnBrk="1" hangingPunct="1">
              <a:defRPr/>
            </a:pPr>
            <a:r>
              <a:rPr lang="it-IT" sz="3200" dirty="0" smtClean="0">
                <a:solidFill>
                  <a:srgbClr val="003399"/>
                </a:solidFill>
              </a:rPr>
              <a:t/>
            </a:r>
            <a:br>
              <a:rPr lang="it-IT" sz="3200" dirty="0" smtClean="0">
                <a:solidFill>
                  <a:srgbClr val="003399"/>
                </a:solidFill>
              </a:rPr>
            </a:br>
            <a:r>
              <a:rPr lang="it-IT" sz="3200" dirty="0" smtClean="0">
                <a:solidFill>
                  <a:srgbClr val="003399"/>
                </a:solidFill>
              </a:rPr>
              <a:t>Per non dimenticare</a:t>
            </a:r>
            <a:br>
              <a:rPr lang="it-IT" sz="3200" dirty="0" smtClean="0">
                <a:solidFill>
                  <a:srgbClr val="003399"/>
                </a:solidFill>
              </a:rPr>
            </a:br>
            <a:endParaRPr lang="it-IT" sz="3200" dirty="0" smtClean="0">
              <a:solidFill>
                <a:srgbClr val="003399"/>
              </a:solidFill>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95536" y="980728"/>
            <a:ext cx="8496300" cy="5510213"/>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a:defRPr/>
            </a:pPr>
            <a:r>
              <a:rPr lang="it-IT" sz="2800" i="1" dirty="0">
                <a:solidFill>
                  <a:srgbClr val="002060"/>
                </a:solidFill>
                <a:latin typeface="Arial" charset="0"/>
              </a:rPr>
              <a:t>Una migliore qualità dell’educazione dipende </a:t>
            </a:r>
            <a:r>
              <a:rPr lang="it-IT" sz="2800" b="1" i="1" dirty="0">
                <a:solidFill>
                  <a:srgbClr val="002060"/>
                </a:solidFill>
                <a:latin typeface="Arial" charset="0"/>
              </a:rPr>
              <a:t>innanzitutto dal miglioramento dei sistemi di reclutamento e di formazione degli insegnanti, oltre che dal loro status sociale e dalle condizioni nelle quali debbono lavorare</a:t>
            </a:r>
            <a:r>
              <a:rPr lang="it-IT" sz="2800" i="1" dirty="0">
                <a:solidFill>
                  <a:srgbClr val="002060"/>
                </a:solidFill>
                <a:latin typeface="Arial" charset="0"/>
              </a:rPr>
              <a:t>; essi, infatti, non potranno dare le risposte che ci si aspetta da loro se non possiedono le conoscenze e le competenze, le qualità personali, le possibilità professionali e le motivazioni necessarie.</a:t>
            </a:r>
          </a:p>
          <a:p>
            <a:pPr>
              <a:defRPr/>
            </a:pPr>
            <a:endParaRPr lang="it-IT" sz="2000" dirty="0">
              <a:solidFill>
                <a:srgbClr val="002060"/>
              </a:solidFill>
              <a:latin typeface="Arial" charset="0"/>
            </a:endParaRPr>
          </a:p>
          <a:p>
            <a:pPr>
              <a:defRPr/>
            </a:pPr>
            <a:r>
              <a:rPr lang="it-IT" sz="2000" dirty="0">
                <a:solidFill>
                  <a:srgbClr val="002060"/>
                </a:solidFill>
                <a:latin typeface="Arial" charset="0"/>
              </a:rPr>
              <a:t>Jaques Delors, </a:t>
            </a:r>
            <a:r>
              <a:rPr lang="it-IT" sz="2000" i="1" dirty="0">
                <a:solidFill>
                  <a:srgbClr val="002060"/>
                </a:solidFill>
                <a:latin typeface="Arial" charset="0"/>
              </a:rPr>
              <a:t>Nell’educazione un tesoro. Rapporto all’UNESCO della Commissione Internazionale sull’Educazione per il Ventunesimo Secolo</a:t>
            </a:r>
            <a:r>
              <a:rPr lang="it-IT" sz="2000" dirty="0">
                <a:solidFill>
                  <a:srgbClr val="002060"/>
                </a:solidFill>
                <a:latin typeface="Arial" charset="0"/>
              </a:rPr>
              <a:t>, Roma, Armando, 1997, p. 133.</a:t>
            </a:r>
          </a:p>
          <a:p>
            <a:pPr marL="342900" indent="-342900">
              <a:defRPr/>
            </a:pPr>
            <a:endParaRPr lang="it-IT" sz="2000" i="1" dirty="0">
              <a:solidFill>
                <a:srgbClr val="002060"/>
              </a:solidFill>
              <a:latin typeface="Arial" charset="0"/>
            </a:endParaRPr>
          </a:p>
        </p:txBody>
      </p:sp>
      <p:sp>
        <p:nvSpPr>
          <p:cNvPr id="3" name="CasellaDiTesto 2"/>
          <p:cNvSpPr txBox="1"/>
          <p:nvPr/>
        </p:nvSpPr>
        <p:spPr>
          <a:xfrm>
            <a:off x="323528" y="332656"/>
            <a:ext cx="8496944" cy="523220"/>
          </a:xfrm>
          <a:prstGeom prst="rect">
            <a:avLst/>
          </a:prstGeom>
          <a:noFill/>
        </p:spPr>
        <p:txBody>
          <a:bodyPr wrap="square" rtlCol="0">
            <a:spAutoFit/>
          </a:bodyPr>
          <a:lstStyle/>
          <a:p>
            <a:pPr algn="ctr"/>
            <a:r>
              <a:rPr lang="it-IT" sz="2800" dirty="0" smtClean="0">
                <a:solidFill>
                  <a:srgbClr val="003399"/>
                </a:solidFill>
              </a:rPr>
              <a:t>TERZA CONSAPEVOLEZZA</a:t>
            </a:r>
            <a:endParaRPr lang="it-IT" sz="2800" dirty="0">
              <a:solidFill>
                <a:srgbClr val="00339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3"/>
          <p:cNvPicPr>
            <a:picLocks noGrp="1" noChangeAspect="1" noChangeArrowheads="1"/>
          </p:cNvPicPr>
          <p:nvPr>
            <p:ph type="title"/>
          </p:nvPr>
        </p:nvPicPr>
        <p:blipFill>
          <a:blip r:embed="rId2" cstate="print"/>
          <a:srcRect/>
          <a:stretch>
            <a:fillRect/>
          </a:stretch>
        </p:blipFill>
        <p:spPr>
          <a:xfrm>
            <a:off x="1858963" y="365125"/>
            <a:ext cx="5953125" cy="5895975"/>
          </a:xfrm>
          <a:prstGeom prst="rect">
            <a:avLst/>
          </a:prstGeom>
          <a:noFill/>
        </p:spPr>
      </p:pic>
      <p:sp>
        <p:nvSpPr>
          <p:cNvPr id="62468" name="Rectangle 4"/>
          <p:cNvSpPr>
            <a:spLocks noChangeArrowheads="1"/>
          </p:cNvSpPr>
          <p:nvPr/>
        </p:nvSpPr>
        <p:spPr bwMode="auto">
          <a:xfrm>
            <a:off x="1259632" y="260648"/>
            <a:ext cx="6552456" cy="792088"/>
          </a:xfrm>
          <a:prstGeom prst="rect">
            <a:avLst/>
          </a:prstGeom>
          <a:solidFill>
            <a:srgbClr val="DDDDDD"/>
          </a:solidFill>
          <a:ln w="9525">
            <a:solidFill>
              <a:schemeClr val="tx1"/>
            </a:solidFill>
            <a:miter lim="800000"/>
            <a:headEnd/>
            <a:tailEnd/>
          </a:ln>
        </p:spPr>
        <p:txBody>
          <a:bodyPr wrap="none" anchor="ctr"/>
          <a:lstStyle/>
          <a:p>
            <a:pPr algn="ctr"/>
            <a:r>
              <a:rPr lang="it-IT" sz="3200" dirty="0">
                <a:solidFill>
                  <a:srgbClr val="003399"/>
                </a:solidFill>
              </a:rPr>
              <a:t>I</a:t>
            </a:r>
            <a:r>
              <a:rPr lang="it-IT" sz="3200" dirty="0" smtClean="0">
                <a:solidFill>
                  <a:srgbClr val="003399"/>
                </a:solidFill>
              </a:rPr>
              <a:t> </a:t>
            </a:r>
            <a:r>
              <a:rPr lang="it-IT" sz="3200" dirty="0">
                <a:solidFill>
                  <a:srgbClr val="003399"/>
                </a:solidFill>
              </a:rPr>
              <a:t>docenti</a:t>
            </a:r>
          </a:p>
        </p:txBody>
      </p:sp>
      <p:sp>
        <p:nvSpPr>
          <p:cNvPr id="5" name="CasellaDiTesto 4"/>
          <p:cNvSpPr txBox="1"/>
          <p:nvPr/>
        </p:nvSpPr>
        <p:spPr>
          <a:xfrm>
            <a:off x="1259632" y="1052736"/>
            <a:ext cx="2592288" cy="5262979"/>
          </a:xfrm>
          <a:prstGeom prst="rect">
            <a:avLst/>
          </a:prstGeom>
          <a:solidFill>
            <a:schemeClr val="accent3">
              <a:lumMod val="40000"/>
              <a:lumOff val="60000"/>
            </a:schemeClr>
          </a:solidFill>
          <a:ln>
            <a:solidFill>
              <a:schemeClr val="tx1">
                <a:lumMod val="95000"/>
                <a:lumOff val="5000"/>
              </a:schemeClr>
            </a:solidFill>
          </a:ln>
        </p:spPr>
        <p:txBody>
          <a:bodyPr wrap="square" rtlCol="0">
            <a:spAutoFit/>
          </a:bodyPr>
          <a:lstStyle/>
          <a:p>
            <a:r>
              <a:rPr lang="it-IT" sz="2800" dirty="0" smtClean="0">
                <a:solidFill>
                  <a:srgbClr val="003399"/>
                </a:solidFill>
              </a:rPr>
              <a:t>Blocco contratto fino a dicembre 2014</a:t>
            </a:r>
          </a:p>
          <a:p>
            <a:endParaRPr lang="it-IT" sz="2800" dirty="0" smtClean="0">
              <a:solidFill>
                <a:srgbClr val="003399"/>
              </a:solidFill>
            </a:endParaRPr>
          </a:p>
          <a:p>
            <a:r>
              <a:rPr lang="it-IT" sz="2800" dirty="0" smtClean="0">
                <a:solidFill>
                  <a:srgbClr val="003399"/>
                </a:solidFill>
              </a:rPr>
              <a:t>Drastica riduzione del Fondo di Istituto</a:t>
            </a:r>
          </a:p>
          <a:p>
            <a:endParaRPr lang="it-IT" sz="2800" dirty="0" smtClean="0">
              <a:solidFill>
                <a:srgbClr val="003399"/>
              </a:solidFill>
            </a:endParaRPr>
          </a:p>
          <a:p>
            <a:r>
              <a:rPr lang="it-IT" sz="2800" dirty="0" smtClean="0">
                <a:solidFill>
                  <a:srgbClr val="003399"/>
                </a:solidFill>
              </a:rPr>
              <a:t>Totale mancanza di prospettive …</a:t>
            </a:r>
            <a:endParaRPr lang="it-IT" sz="2800" dirty="0">
              <a:solidFill>
                <a:srgbClr val="00339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1115616" y="313493"/>
            <a:ext cx="6624637" cy="1569660"/>
          </a:xfrm>
          <a:prstGeom prst="rect">
            <a:avLst/>
          </a:prstGeom>
          <a:noFill/>
          <a:ln w="9525">
            <a:noFill/>
            <a:miter lim="800000"/>
            <a:headEnd/>
            <a:tailEnd/>
          </a:ln>
          <a:effectLst/>
        </p:spPr>
        <p:txBody>
          <a:bodyPr anchor="ctr">
            <a:spAutoFit/>
          </a:bodyPr>
          <a:lstStyle/>
          <a:p>
            <a:pPr algn="ctr" eaLnBrk="0" hangingPunct="0">
              <a:defRPr/>
            </a:pPr>
            <a:r>
              <a:rPr lang="it-IT" sz="3200" b="1" dirty="0" smtClean="0">
                <a:solidFill>
                  <a:srgbClr val="003399"/>
                </a:solidFill>
                <a:latin typeface="+mj-lt"/>
              </a:rPr>
              <a:t>Indicazioni per il Curricolo 2013</a:t>
            </a:r>
          </a:p>
          <a:p>
            <a:pPr algn="ctr" eaLnBrk="0" hangingPunct="0">
              <a:defRPr/>
            </a:pPr>
            <a:endParaRPr lang="it-IT" sz="3200" b="1" dirty="0" smtClean="0">
              <a:solidFill>
                <a:srgbClr val="003399"/>
              </a:solidFill>
              <a:latin typeface="+mj-lt"/>
            </a:endParaRPr>
          </a:p>
          <a:p>
            <a:pPr algn="ctr" eaLnBrk="0" hangingPunct="0">
              <a:defRPr/>
            </a:pPr>
            <a:r>
              <a:rPr lang="it-IT" sz="3200" i="1" dirty="0" smtClean="0">
                <a:solidFill>
                  <a:srgbClr val="003399"/>
                </a:solidFill>
                <a:latin typeface="+mj-lt"/>
              </a:rPr>
              <a:t>Scuola Costituzione Europa</a:t>
            </a:r>
            <a:endParaRPr lang="it-IT" sz="3200" i="1" dirty="0">
              <a:solidFill>
                <a:srgbClr val="003399"/>
              </a:solidFill>
              <a:latin typeface="+mj-lt"/>
            </a:endParaRPr>
          </a:p>
        </p:txBody>
      </p:sp>
      <p:sp>
        <p:nvSpPr>
          <p:cNvPr id="4" name="CasellaDiTesto 3"/>
          <p:cNvSpPr txBox="1"/>
          <p:nvPr/>
        </p:nvSpPr>
        <p:spPr>
          <a:xfrm>
            <a:off x="323528" y="2348880"/>
            <a:ext cx="8640960" cy="4154984"/>
          </a:xfrm>
          <a:prstGeom prst="rect">
            <a:avLst/>
          </a:prstGeom>
          <a:solidFill>
            <a:schemeClr val="accent4">
              <a:lumMod val="90000"/>
            </a:schemeClr>
          </a:solidFill>
        </p:spPr>
        <p:txBody>
          <a:bodyPr wrap="square">
            <a:spAutoFit/>
          </a:bodyPr>
          <a:lstStyle/>
          <a:p>
            <a:r>
              <a:rPr lang="it-IT" sz="2400" dirty="0" smtClean="0">
                <a:solidFill>
                  <a:srgbClr val="003399"/>
                </a:solidFill>
              </a:rPr>
              <a:t>La scuola italiana, statale e paritaria, svolge l’insostituibile funzione pubblica assegnatale dalla </a:t>
            </a:r>
            <a:r>
              <a:rPr lang="it-IT" sz="2400" b="1" dirty="0" smtClean="0">
                <a:solidFill>
                  <a:srgbClr val="003399"/>
                </a:solidFill>
              </a:rPr>
              <a:t>Costituzione della Repubblica</a:t>
            </a:r>
            <a:r>
              <a:rPr lang="it-IT" sz="2400" dirty="0" smtClean="0">
                <a:solidFill>
                  <a:srgbClr val="003399"/>
                </a:solidFill>
              </a:rPr>
              <a:t>, per la formazione di ogni persona e la crescita civile e sociale del Paese. </a:t>
            </a:r>
          </a:p>
          <a:p>
            <a:endParaRPr lang="it-IT" sz="2400" dirty="0" smtClean="0">
              <a:solidFill>
                <a:srgbClr val="003399"/>
              </a:solidFill>
            </a:endParaRPr>
          </a:p>
          <a:p>
            <a:r>
              <a:rPr lang="it-IT" sz="2400" dirty="0" smtClean="0">
                <a:solidFill>
                  <a:srgbClr val="003399"/>
                </a:solidFill>
              </a:rPr>
              <a:t>Contribuisce a “</a:t>
            </a:r>
            <a:r>
              <a:rPr lang="it-IT" sz="2400" b="1" i="1" dirty="0" smtClean="0">
                <a:solidFill>
                  <a:srgbClr val="003399"/>
                </a:solidFill>
              </a:rPr>
              <a:t>rimuovere  gli ostacoli di ordine economico e sociale</a:t>
            </a:r>
            <a:r>
              <a:rPr lang="it-IT" sz="2400" i="1" dirty="0" smtClean="0">
                <a:solidFill>
                  <a:srgbClr val="003399"/>
                </a:solidFill>
              </a:rPr>
              <a:t>, che, limitando di fatto la libertà e l’eguaglianza dei cittadini, impediscono il </a:t>
            </a:r>
            <a:r>
              <a:rPr lang="it-IT" sz="2400" b="1" i="1" dirty="0" smtClean="0">
                <a:solidFill>
                  <a:srgbClr val="003399"/>
                </a:solidFill>
              </a:rPr>
              <a:t>pieno sviluppo della persona </a:t>
            </a:r>
            <a:r>
              <a:rPr lang="it-IT" sz="2400" i="1" dirty="0" smtClean="0">
                <a:solidFill>
                  <a:srgbClr val="003399"/>
                </a:solidFill>
              </a:rPr>
              <a:t>umana e l’effettiva partecipazione di tutti i lavoratori all’organizzazione politica, economica e sociale del Paese</a:t>
            </a:r>
            <a:r>
              <a:rPr lang="it-IT" sz="2400" dirty="0" smtClean="0">
                <a:solidFill>
                  <a:srgbClr val="003399"/>
                </a:solidFill>
              </a:rPr>
              <a:t>” (articolo 3). </a:t>
            </a:r>
          </a:p>
          <a:p>
            <a:endParaRPr lang="it-IT" sz="2400" dirty="0" smtClean="0">
              <a:solidFill>
                <a:srgbClr val="0033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0" y="2132856"/>
            <a:ext cx="9144000" cy="472514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5" name="Rettangolo 4"/>
          <p:cNvSpPr/>
          <p:nvPr/>
        </p:nvSpPr>
        <p:spPr>
          <a:xfrm>
            <a:off x="0" y="2276872"/>
            <a:ext cx="9144000" cy="45811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sz="1800">
              <a:solidFill>
                <a:prstClr val="white"/>
              </a:solidFill>
            </a:endParaRPr>
          </a:p>
        </p:txBody>
      </p:sp>
      <p:sp>
        <p:nvSpPr>
          <p:cNvPr id="7" name="Rettangolo 6"/>
          <p:cNvSpPr/>
          <p:nvPr/>
        </p:nvSpPr>
        <p:spPr>
          <a:xfrm>
            <a:off x="0" y="1500174"/>
            <a:ext cx="9144000" cy="535782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sz="1800">
              <a:solidFill>
                <a:prstClr val="white"/>
              </a:solidFill>
            </a:endParaRPr>
          </a:p>
        </p:txBody>
      </p:sp>
      <p:sp>
        <p:nvSpPr>
          <p:cNvPr id="9" name="Titolo 8"/>
          <p:cNvSpPr>
            <a:spLocks noGrp="1"/>
          </p:cNvSpPr>
          <p:nvPr>
            <p:ph type="title"/>
          </p:nvPr>
        </p:nvSpPr>
        <p:spPr>
          <a:xfrm>
            <a:off x="0" y="925034"/>
            <a:ext cx="9144000" cy="830997"/>
          </a:xfrm>
          <a:prstGeom prst="rect">
            <a:avLst/>
          </a:prstGeom>
          <a:solidFill>
            <a:schemeClr val="accent4">
              <a:lumMod val="90000"/>
            </a:schemeClr>
          </a:solidFill>
        </p:spPr>
        <p:txBody>
          <a:bodyPr wrap="square">
            <a:spAutoFit/>
          </a:bodyPr>
          <a:lstStyle/>
          <a:p>
            <a:pPr algn="ctr"/>
            <a:r>
              <a:rPr lang="it-IT" sz="1600" dirty="0" smtClean="0">
                <a:solidFill>
                  <a:srgbClr val="002060"/>
                </a:solidFill>
                <a:effectLst/>
              </a:rPr>
              <a:t>Divari di apprendimento in Matematica e Scienze in terza media a parità di altre condizioni</a:t>
            </a:r>
          </a:p>
          <a:p>
            <a:pPr algn="ctr"/>
            <a:r>
              <a:rPr lang="it-IT" sz="1600" dirty="0" smtClean="0">
                <a:solidFill>
                  <a:srgbClr val="002060"/>
                </a:solidFill>
                <a:effectLst/>
              </a:rPr>
              <a:t>(differenza  di punteggio nelle prove standardizzate)</a:t>
            </a:r>
          </a:p>
        </p:txBody>
      </p:sp>
      <p:graphicFrame>
        <p:nvGraphicFramePr>
          <p:cNvPr id="6" name="Grafico 5"/>
          <p:cNvGraphicFramePr/>
          <p:nvPr/>
        </p:nvGraphicFramePr>
        <p:xfrm>
          <a:off x="0" y="1988840"/>
          <a:ext cx="883081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10" name="CasellaDiTesto 9"/>
          <p:cNvSpPr txBox="1"/>
          <p:nvPr/>
        </p:nvSpPr>
        <p:spPr>
          <a:xfrm>
            <a:off x="0" y="188640"/>
            <a:ext cx="9144000" cy="584775"/>
          </a:xfrm>
          <a:prstGeom prst="rect">
            <a:avLst/>
          </a:prstGeom>
          <a:noFill/>
        </p:spPr>
        <p:txBody>
          <a:bodyPr wrap="square" rtlCol="0">
            <a:spAutoFit/>
          </a:bodyPr>
          <a:lstStyle/>
          <a:p>
            <a:pPr algn="ctr" fontAlgn="auto">
              <a:spcBef>
                <a:spcPts val="0"/>
              </a:spcBef>
              <a:spcAft>
                <a:spcPts val="0"/>
              </a:spcAft>
            </a:pPr>
            <a:r>
              <a:rPr lang="it-IT" sz="3200" b="1" dirty="0" smtClean="0">
                <a:solidFill>
                  <a:srgbClr val="003399"/>
                </a:solidFill>
                <a:latin typeface="+mj-lt"/>
              </a:rPr>
              <a:t>Rimuovere gli ostacoli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357298"/>
            <a:ext cx="9144000" cy="55007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sz="1800">
              <a:solidFill>
                <a:prstClr val="white"/>
              </a:solidFill>
            </a:endParaRPr>
          </a:p>
        </p:txBody>
      </p:sp>
      <p:sp>
        <p:nvSpPr>
          <p:cNvPr id="4" name="Titolo 1"/>
          <p:cNvSpPr>
            <a:spLocks noGrp="1"/>
          </p:cNvSpPr>
          <p:nvPr>
            <p:ph type="title"/>
          </p:nvPr>
        </p:nvSpPr>
        <p:spPr>
          <a:xfrm>
            <a:off x="71438" y="142852"/>
            <a:ext cx="9072562" cy="1030602"/>
          </a:xfrm>
        </p:spPr>
        <p:txBody>
          <a:bodyPr>
            <a:noAutofit/>
          </a:bodyPr>
          <a:lstStyle/>
          <a:p>
            <a:pPr lvl="2" algn="ctr" rtl="0">
              <a:spcBef>
                <a:spcPct val="0"/>
              </a:spcBef>
            </a:pPr>
            <a:r>
              <a:rPr lang="it-IT" sz="3200" dirty="0" smtClean="0">
                <a:solidFill>
                  <a:srgbClr val="003399"/>
                </a:solidFill>
              </a:rPr>
              <a:t>Rimuovere gli ostacoli </a:t>
            </a:r>
            <a:br>
              <a:rPr lang="it-IT" sz="3200" dirty="0" smtClean="0">
                <a:solidFill>
                  <a:srgbClr val="003399"/>
                </a:solidFill>
              </a:rPr>
            </a:br>
            <a:endParaRPr lang="it-IT" sz="3200" b="1" dirty="0">
              <a:solidFill>
                <a:srgbClr val="003399"/>
              </a:solidFill>
            </a:endParaRPr>
          </a:p>
        </p:txBody>
      </p:sp>
      <p:sp>
        <p:nvSpPr>
          <p:cNvPr id="9" name="Rettangolo 8"/>
          <p:cNvSpPr/>
          <p:nvPr/>
        </p:nvSpPr>
        <p:spPr>
          <a:xfrm>
            <a:off x="0" y="1071546"/>
            <a:ext cx="9144000" cy="338554"/>
          </a:xfrm>
          <a:prstGeom prst="rect">
            <a:avLst/>
          </a:prstGeom>
          <a:solidFill>
            <a:schemeClr val="accent1">
              <a:lumMod val="75000"/>
            </a:schemeClr>
          </a:solidFill>
        </p:spPr>
        <p:txBody>
          <a:bodyPr wrap="square">
            <a:spAutoFit/>
          </a:bodyPr>
          <a:lstStyle/>
          <a:p>
            <a:pPr algn="ctr" fontAlgn="auto">
              <a:spcBef>
                <a:spcPts val="0"/>
              </a:spcBef>
              <a:spcAft>
                <a:spcPts val="0"/>
              </a:spcAft>
            </a:pPr>
            <a:r>
              <a:rPr lang="it-IT" sz="1600" dirty="0" smtClean="0">
                <a:solidFill>
                  <a:prstClr val="white"/>
                </a:solidFill>
                <a:latin typeface="Calibri"/>
              </a:rPr>
              <a:t>Il colore più scuro segnala una più omogenea composizione sociale delle classi</a:t>
            </a:r>
          </a:p>
        </p:txBody>
      </p:sp>
      <p:grpSp>
        <p:nvGrpSpPr>
          <p:cNvPr id="2" name="25 Grupo"/>
          <p:cNvGrpSpPr/>
          <p:nvPr/>
        </p:nvGrpSpPr>
        <p:grpSpPr>
          <a:xfrm>
            <a:off x="2214546" y="1500174"/>
            <a:ext cx="4500594" cy="5214974"/>
            <a:chOff x="5212080" y="1322029"/>
            <a:chExt cx="3774818" cy="4392972"/>
          </a:xfrm>
        </p:grpSpPr>
        <p:pic>
          <p:nvPicPr>
            <p:cNvPr id="8" name="Picture 1"/>
            <p:cNvPicPr>
              <a:picLocks noChangeAspect="1" noChangeArrowheads="1"/>
            </p:cNvPicPr>
            <p:nvPr/>
          </p:nvPicPr>
          <p:blipFill>
            <a:blip r:embed="rId2" cstate="print"/>
            <a:srcRect/>
            <a:stretch>
              <a:fillRect/>
            </a:stretch>
          </p:blipFill>
          <p:spPr bwMode="auto">
            <a:xfrm>
              <a:off x="5212080" y="1322029"/>
              <a:ext cx="3774818" cy="4392972"/>
            </a:xfrm>
            <a:prstGeom prst="rect">
              <a:avLst/>
            </a:prstGeom>
            <a:noFill/>
            <a:ln w="9525">
              <a:noFill/>
              <a:miter lim="800000"/>
              <a:headEnd/>
              <a:tailEnd/>
            </a:ln>
            <a:effectLst/>
          </p:spPr>
        </p:pic>
        <p:pic>
          <p:nvPicPr>
            <p:cNvPr id="10" name="Picture 23"/>
            <p:cNvPicPr>
              <a:picLocks noChangeAspect="1" noChangeArrowheads="1"/>
            </p:cNvPicPr>
            <p:nvPr/>
          </p:nvPicPr>
          <p:blipFill>
            <a:blip r:embed="rId3" cstate="print"/>
            <a:srcRect/>
            <a:stretch>
              <a:fillRect/>
            </a:stretch>
          </p:blipFill>
          <p:spPr bwMode="auto">
            <a:xfrm>
              <a:off x="8470271" y="1463039"/>
              <a:ext cx="302728" cy="900801"/>
            </a:xfrm>
            <a:prstGeom prst="rect">
              <a:avLst/>
            </a:prstGeom>
            <a:noFill/>
            <a:ln w="9525">
              <a:noFill/>
              <a:miter lim="800000"/>
              <a:headEnd/>
              <a:tailEnd/>
            </a:ln>
            <a:effectLst/>
          </p:spPr>
        </p:pic>
      </p:grpSp>
      <p:sp>
        <p:nvSpPr>
          <p:cNvPr id="11" name="CasellaDiTesto 10"/>
          <p:cNvSpPr txBox="1"/>
          <p:nvPr/>
        </p:nvSpPr>
        <p:spPr>
          <a:xfrm>
            <a:off x="6786578" y="6500834"/>
            <a:ext cx="2160240" cy="246221"/>
          </a:xfrm>
          <a:prstGeom prst="rect">
            <a:avLst/>
          </a:prstGeom>
          <a:noFill/>
        </p:spPr>
        <p:txBody>
          <a:bodyPr wrap="square" rtlCol="0">
            <a:spAutoFit/>
          </a:bodyPr>
          <a:lstStyle/>
          <a:p>
            <a:pPr fontAlgn="auto">
              <a:spcBef>
                <a:spcPts val="0"/>
              </a:spcBef>
              <a:spcAft>
                <a:spcPts val="0"/>
              </a:spcAft>
            </a:pPr>
            <a:r>
              <a:rPr lang="it-IT" sz="1000" i="1" dirty="0" smtClean="0">
                <a:solidFill>
                  <a:prstClr val="black"/>
                </a:solidFill>
                <a:latin typeface="Calibri"/>
              </a:rPr>
              <a:t>Fonte: elaborazione su dati INVALSI</a:t>
            </a:r>
            <a:endParaRPr lang="it-IT" sz="1000" i="1" dirty="0">
              <a:solidFill>
                <a:prstClr val="black"/>
              </a:solidFill>
              <a:latin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Titolo 1"/>
          <p:cNvSpPr>
            <a:spLocks noGrp="1"/>
          </p:cNvSpPr>
          <p:nvPr>
            <p:ph type="title"/>
          </p:nvPr>
        </p:nvSpPr>
        <p:spPr>
          <a:xfrm>
            <a:off x="0" y="142852"/>
            <a:ext cx="9144000" cy="837876"/>
          </a:xfrm>
        </p:spPr>
        <p:txBody>
          <a:bodyPr/>
          <a:lstStyle/>
          <a:p>
            <a:pPr marL="358775" algn="ctr" eaLnBrk="1" hangingPunct="1">
              <a:lnSpc>
                <a:spcPts val="3500"/>
              </a:lnSpc>
            </a:pPr>
            <a:r>
              <a:rPr lang="it-IT" sz="3200" b="1" dirty="0" smtClean="0">
                <a:solidFill>
                  <a:srgbClr val="003399"/>
                </a:solidFill>
              </a:rPr>
              <a:t>Rimuovere gli ostacoli</a:t>
            </a:r>
          </a:p>
        </p:txBody>
      </p:sp>
      <p:sp>
        <p:nvSpPr>
          <p:cNvPr id="254007" name="CasellaDiTesto 71"/>
          <p:cNvSpPr txBox="1">
            <a:spLocks noChangeArrowheads="1"/>
          </p:cNvSpPr>
          <p:nvPr/>
        </p:nvSpPr>
        <p:spPr bwMode="auto">
          <a:xfrm rot="-5400000">
            <a:off x="7644714" y="4325307"/>
            <a:ext cx="2736647" cy="261610"/>
          </a:xfrm>
          <a:prstGeom prst="rect">
            <a:avLst/>
          </a:prstGeom>
          <a:noFill/>
          <a:ln w="9525">
            <a:noFill/>
            <a:miter lim="800000"/>
            <a:headEnd/>
            <a:tailEnd/>
          </a:ln>
        </p:spPr>
        <p:txBody>
          <a:bodyPr wrap="none">
            <a:spAutoFit/>
          </a:bodyPr>
          <a:lstStyle/>
          <a:p>
            <a:r>
              <a:rPr lang="it-IT" sz="1100" i="1" dirty="0">
                <a:solidFill>
                  <a:srgbClr val="000000"/>
                </a:solidFill>
                <a:latin typeface="Calibri" pitchFamily="34" charset="0"/>
              </a:rPr>
              <a:t>Fonte: </a:t>
            </a:r>
            <a:r>
              <a:rPr lang="it-IT" sz="1100" i="1" dirty="0" smtClean="0">
                <a:solidFill>
                  <a:srgbClr val="000000"/>
                </a:solidFill>
                <a:latin typeface="Calibri" pitchFamily="34" charset="0"/>
              </a:rPr>
              <a:t>Eurostat (</a:t>
            </a:r>
            <a:r>
              <a:rPr lang="it-IT" sz="1100" i="1" dirty="0" err="1" smtClean="0">
                <a:solidFill>
                  <a:srgbClr val="000000"/>
                </a:solidFill>
                <a:latin typeface="Calibri" pitchFamily="34" charset="0"/>
              </a:rPr>
              <a:t>Labour</a:t>
            </a:r>
            <a:r>
              <a:rPr lang="it-IT" sz="1100" i="1" dirty="0" smtClean="0">
                <a:solidFill>
                  <a:srgbClr val="000000"/>
                </a:solidFill>
                <a:latin typeface="Calibri" pitchFamily="34" charset="0"/>
              </a:rPr>
              <a:t> </a:t>
            </a:r>
            <a:r>
              <a:rPr lang="it-IT" sz="1100" i="1" dirty="0" err="1">
                <a:solidFill>
                  <a:srgbClr val="000000"/>
                </a:solidFill>
                <a:latin typeface="Calibri" pitchFamily="34" charset="0"/>
              </a:rPr>
              <a:t>Force</a:t>
            </a:r>
            <a:r>
              <a:rPr lang="it-IT" sz="1100" i="1" dirty="0">
                <a:solidFill>
                  <a:srgbClr val="000000"/>
                </a:solidFill>
                <a:latin typeface="Calibri" pitchFamily="34" charset="0"/>
              </a:rPr>
              <a:t> </a:t>
            </a:r>
            <a:r>
              <a:rPr lang="it-IT" sz="1100" i="1" dirty="0" err="1">
                <a:solidFill>
                  <a:srgbClr val="000000"/>
                </a:solidFill>
                <a:latin typeface="Calibri" pitchFamily="34" charset="0"/>
              </a:rPr>
              <a:t>Survey</a:t>
            </a:r>
            <a:r>
              <a:rPr lang="it-IT" sz="1100" i="1" dirty="0">
                <a:solidFill>
                  <a:srgbClr val="000000"/>
                </a:solidFill>
                <a:latin typeface="Calibri" pitchFamily="34" charset="0"/>
              </a:rPr>
              <a:t>), 2008</a:t>
            </a:r>
          </a:p>
        </p:txBody>
      </p:sp>
      <p:graphicFrame>
        <p:nvGraphicFramePr>
          <p:cNvPr id="64" name="Grafico 63"/>
          <p:cNvGraphicFramePr/>
          <p:nvPr/>
        </p:nvGraphicFramePr>
        <p:xfrm>
          <a:off x="214282" y="1071546"/>
          <a:ext cx="8429684" cy="5572164"/>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714348" y="3786190"/>
            <a:ext cx="2297424" cy="338554"/>
          </a:xfrm>
          <a:prstGeom prst="rect">
            <a:avLst/>
          </a:prstGeom>
          <a:noFill/>
        </p:spPr>
        <p:txBody>
          <a:bodyPr wrap="none" rtlCol="0">
            <a:spAutoFit/>
          </a:bodyPr>
          <a:lstStyle/>
          <a:p>
            <a:r>
              <a:rPr lang="it-IT" sz="1600" b="1" dirty="0">
                <a:solidFill>
                  <a:srgbClr val="FF6600"/>
                </a:solidFill>
              </a:rPr>
              <a:t>Obiettivo  2010 (2020)</a:t>
            </a:r>
          </a:p>
        </p:txBody>
      </p:sp>
      <p:sp>
        <p:nvSpPr>
          <p:cNvPr id="8" name="Segnaposto numero diapositiva 3"/>
          <p:cNvSpPr txBox="1">
            <a:spLocks/>
          </p:cNvSpPr>
          <p:nvPr/>
        </p:nvSpPr>
        <p:spPr>
          <a:xfrm>
            <a:off x="8763000" y="6629400"/>
            <a:ext cx="381000" cy="2286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877B58D8-DEAB-434B-9E63-E61D2DD192CC}" type="slidenum">
              <a:rPr kumimoji="0" lang="it-IT" sz="1200" b="0" i="0" u="none" strike="noStrike" kern="1200" cap="none" spc="0" normalizeH="0" baseline="0" noProof="0" smtClean="0">
                <a:ln>
                  <a:noFill/>
                </a:ln>
                <a:solidFill>
                  <a:prstClr val="black"/>
                </a:solidFill>
                <a:effectLst/>
                <a:uLnTx/>
                <a:uFillTx/>
                <a:latin typeface="Calibri" pitchFamily="34" charset="0"/>
                <a:ea typeface="+mn-ea"/>
                <a:cs typeface="Calibri"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sz="12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Text Box 6"/>
          <p:cNvSpPr txBox="1">
            <a:spLocks noChangeArrowheads="1"/>
          </p:cNvSpPr>
          <p:nvPr/>
        </p:nvSpPr>
        <p:spPr bwMode="auto">
          <a:xfrm>
            <a:off x="4140200" y="1125538"/>
            <a:ext cx="1841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z="1600" smtClean="0">
              <a:solidFill>
                <a:srgbClr val="000000"/>
              </a:solidFill>
            </a:endParaRPr>
          </a:p>
        </p:txBody>
      </p:sp>
      <p:sp>
        <p:nvSpPr>
          <p:cNvPr id="79880" name="Text Box 9"/>
          <p:cNvSpPr txBox="1">
            <a:spLocks noChangeArrowheads="1"/>
          </p:cNvSpPr>
          <p:nvPr/>
        </p:nvSpPr>
        <p:spPr bwMode="auto">
          <a:xfrm>
            <a:off x="539552" y="188640"/>
            <a:ext cx="8065392"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it-IT" sz="2800" b="1" dirty="0" smtClean="0">
                <a:solidFill>
                  <a:srgbClr val="0000FF"/>
                </a:solidFill>
              </a:rPr>
              <a:t>Rimuovere gli ostacoli </a:t>
            </a:r>
          </a:p>
          <a:p>
            <a:pPr algn="ctr" eaLnBrk="1" hangingPunct="1">
              <a:spcBef>
                <a:spcPct val="50000"/>
              </a:spcBef>
            </a:pPr>
            <a:r>
              <a:rPr lang="it-IT" sz="2400" b="1" dirty="0" smtClean="0">
                <a:solidFill>
                  <a:srgbClr val="0000FF"/>
                </a:solidFill>
              </a:rPr>
              <a:t>I dati INVALSI: i livelli </a:t>
            </a:r>
            <a:r>
              <a:rPr lang="it-IT" sz="2400" b="1" smtClean="0">
                <a:solidFill>
                  <a:srgbClr val="0000FF"/>
                </a:solidFill>
              </a:rPr>
              <a:t>di apprendimento - </a:t>
            </a:r>
            <a:r>
              <a:rPr lang="it-IT" sz="2400" b="1" dirty="0" smtClean="0">
                <a:solidFill>
                  <a:srgbClr val="0000FF"/>
                </a:solidFill>
              </a:rPr>
              <a:t>2013</a:t>
            </a:r>
            <a:endParaRPr lang="it-IT" sz="2400" b="1" i="1" dirty="0" smtClean="0">
              <a:solidFill>
                <a:srgbClr val="0000FF"/>
              </a:solidFill>
            </a:endParaRPr>
          </a:p>
        </p:txBody>
      </p:sp>
      <p:pic>
        <p:nvPicPr>
          <p:cNvPr id="5" name="Immagine 4"/>
          <p:cNvPicPr/>
          <p:nvPr/>
        </p:nvPicPr>
        <p:blipFill>
          <a:blip r:embed="rId3" cstate="print"/>
          <a:srcRect/>
          <a:stretch>
            <a:fillRect/>
          </a:stretch>
        </p:blipFill>
        <p:spPr bwMode="auto">
          <a:xfrm>
            <a:off x="4572000" y="1844824"/>
            <a:ext cx="4572000" cy="4752528"/>
          </a:xfrm>
          <a:prstGeom prst="rect">
            <a:avLst/>
          </a:prstGeom>
          <a:noFill/>
          <a:ln w="9525">
            <a:noFill/>
            <a:miter lim="800000"/>
            <a:headEnd/>
            <a:tailEnd/>
          </a:ln>
        </p:spPr>
      </p:pic>
      <p:pic>
        <p:nvPicPr>
          <p:cNvPr id="6" name="Immagine 5"/>
          <p:cNvPicPr/>
          <p:nvPr/>
        </p:nvPicPr>
        <p:blipFill>
          <a:blip r:embed="rId4" cstate="print"/>
          <a:srcRect/>
          <a:stretch>
            <a:fillRect/>
          </a:stretch>
        </p:blipFill>
        <p:spPr bwMode="auto">
          <a:xfrm>
            <a:off x="0" y="1268760"/>
            <a:ext cx="4499992" cy="4752528"/>
          </a:xfrm>
          <a:prstGeom prst="rect">
            <a:avLst/>
          </a:prstGeom>
          <a:noFill/>
          <a:ln w="9525">
            <a:noFill/>
            <a:miter lim="800000"/>
            <a:headEnd/>
            <a:tailEnd/>
          </a:ln>
        </p:spPr>
      </p:pic>
    </p:spTree>
    <p:extLst>
      <p:ext uri="{BB962C8B-B14F-4D97-AF65-F5344CB8AC3E}">
        <p14:creationId xmlns="" xmlns:p14="http://schemas.microsoft.com/office/powerpoint/2010/main" val="6189546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p:nvPr/>
        </p:nvSpPr>
        <p:spPr>
          <a:xfrm>
            <a:off x="467544" y="260648"/>
            <a:ext cx="8280920" cy="2000548"/>
          </a:xfrm>
          <a:prstGeom prst="rect">
            <a:avLst/>
          </a:prstGeom>
          <a:noFill/>
        </p:spPr>
        <p:txBody>
          <a:bodyPr wrap="square" rtlCol="0">
            <a:spAutoFit/>
          </a:bodyPr>
          <a:lstStyle/>
          <a:p>
            <a:pPr>
              <a:buFontTx/>
              <a:buChar char="-"/>
            </a:pPr>
            <a:r>
              <a:rPr lang="it-IT" sz="2400" dirty="0" smtClean="0">
                <a:solidFill>
                  <a:srgbClr val="002060"/>
                </a:solidFill>
              </a:rPr>
              <a:t> </a:t>
            </a:r>
            <a:r>
              <a:rPr lang="it-IT" sz="2000" dirty="0" smtClean="0">
                <a:solidFill>
                  <a:srgbClr val="002060"/>
                </a:solidFill>
              </a:rPr>
              <a:t>Il SNV punta sull’autovalutazione e sul miglioramento della singola Istituzione scolastica dentro una cornice comune di riferimento </a:t>
            </a:r>
          </a:p>
          <a:p>
            <a:pPr>
              <a:buFontTx/>
              <a:buChar char="-"/>
            </a:pPr>
            <a:r>
              <a:rPr lang="it-IT" sz="2000" dirty="0" smtClean="0">
                <a:solidFill>
                  <a:srgbClr val="002060"/>
                </a:solidFill>
              </a:rPr>
              <a:t> la rendicontazione pubblica generale (rapporto Invalsi) oggi punta esclusivamente e peculiarmente sui dati di apprendimento di Italiano e matematica</a:t>
            </a:r>
          </a:p>
          <a:p>
            <a:pPr algn="ctr"/>
            <a:endParaRPr lang="it-IT" sz="2000" b="1" dirty="0">
              <a:solidFill>
                <a:srgbClr val="002060"/>
              </a:solidFill>
            </a:endParaRPr>
          </a:p>
        </p:txBody>
      </p:sp>
      <p:sp>
        <p:nvSpPr>
          <p:cNvPr id="3" name="CasellaDiTesto 2"/>
          <p:cNvSpPr txBox="1"/>
          <p:nvPr/>
        </p:nvSpPr>
        <p:spPr>
          <a:xfrm>
            <a:off x="611560" y="4653136"/>
            <a:ext cx="8064896" cy="1384995"/>
          </a:xfrm>
          <a:prstGeom prst="rect">
            <a:avLst/>
          </a:prstGeom>
          <a:noFill/>
        </p:spPr>
        <p:txBody>
          <a:bodyPr wrap="square" rtlCol="0">
            <a:spAutoFit/>
          </a:bodyPr>
          <a:lstStyle/>
          <a:p>
            <a:pPr algn="ctr"/>
            <a:r>
              <a:rPr lang="it-IT" sz="2400" b="1" dirty="0" smtClean="0">
                <a:solidFill>
                  <a:srgbClr val="002060"/>
                </a:solidFill>
              </a:rPr>
              <a:t>DOMANDA</a:t>
            </a:r>
          </a:p>
          <a:p>
            <a:pPr>
              <a:buFontTx/>
              <a:buChar char="-"/>
            </a:pPr>
            <a:r>
              <a:rPr lang="it-IT" sz="2000" dirty="0" smtClean="0">
                <a:solidFill>
                  <a:srgbClr val="002060"/>
                </a:solidFill>
              </a:rPr>
              <a:t>Le scuole hanno dati positivi che possono portare a evidenza pubblica e che possono liberare nuove energie e nuove considerazioni nel paese? (Cfr approccio ai dati nel RA)</a:t>
            </a:r>
            <a:endParaRPr lang="it-IT" sz="2000" dirty="0">
              <a:solidFill>
                <a:srgbClr val="002060"/>
              </a:solidFill>
            </a:endParaRPr>
          </a:p>
        </p:txBody>
      </p:sp>
      <p:pic>
        <p:nvPicPr>
          <p:cNvPr id="6" name="Immagine 5"/>
          <p:cNvPicPr/>
          <p:nvPr/>
        </p:nvPicPr>
        <p:blipFill>
          <a:blip r:embed="rId2" cstate="print"/>
          <a:srcRect/>
          <a:stretch>
            <a:fillRect/>
          </a:stretch>
        </p:blipFill>
        <p:spPr bwMode="auto">
          <a:xfrm>
            <a:off x="539552" y="2420888"/>
            <a:ext cx="8064896" cy="2232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71600" y="1916832"/>
            <a:ext cx="7128792" cy="1323439"/>
          </a:xfrm>
          <a:prstGeom prst="rect">
            <a:avLst/>
          </a:prstGeom>
          <a:noFill/>
        </p:spPr>
        <p:txBody>
          <a:bodyPr wrap="square" rtlCol="0">
            <a:spAutoFit/>
          </a:bodyPr>
          <a:lstStyle/>
          <a:p>
            <a:pPr algn="ctr"/>
            <a:r>
              <a:rPr lang="it-IT" sz="4000" b="1" dirty="0" smtClean="0">
                <a:solidFill>
                  <a:srgbClr val="000099"/>
                </a:solidFill>
                <a:effectLst>
                  <a:outerShdw blurRad="38100" dist="38100" dir="2700000" algn="tl">
                    <a:srgbClr val="000000">
                      <a:alpha val="43137"/>
                    </a:srgbClr>
                  </a:outerShdw>
                </a:effectLst>
              </a:rPr>
              <a:t>UNA CORNICE </a:t>
            </a:r>
            <a:r>
              <a:rPr lang="it-IT" sz="4000" b="1" dirty="0" err="1" smtClean="0">
                <a:solidFill>
                  <a:srgbClr val="000099"/>
                </a:solidFill>
                <a:effectLst>
                  <a:outerShdw blurRad="38100" dist="38100" dir="2700000" algn="tl">
                    <a:srgbClr val="000000">
                      <a:alpha val="43137"/>
                    </a:srgbClr>
                  </a:outerShdw>
                </a:effectLst>
              </a:rPr>
              <a:t>DI</a:t>
            </a:r>
            <a:r>
              <a:rPr lang="it-IT" sz="4000" b="1" dirty="0" smtClean="0">
                <a:solidFill>
                  <a:srgbClr val="000099"/>
                </a:solidFill>
                <a:effectLst>
                  <a:outerShdw blurRad="38100" dist="38100" dir="2700000" algn="tl">
                    <a:srgbClr val="000000">
                      <a:alpha val="43137"/>
                    </a:srgbClr>
                  </a:outerShdw>
                </a:effectLst>
              </a:rPr>
              <a:t> RIFERIMENTO</a:t>
            </a:r>
            <a:endParaRPr lang="it-IT" sz="4000" b="1" dirty="0">
              <a:solidFill>
                <a:srgbClr val="000099"/>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nvPr>
        </p:nvGraphicFramePr>
        <p:xfrm>
          <a:off x="467544" y="1484784"/>
          <a:ext cx="8208912"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323850" y="1052513"/>
            <a:ext cx="8569325" cy="430212"/>
          </a:xfrm>
          <a:prstGeom prst="rect">
            <a:avLst/>
          </a:prstGeom>
          <a:solidFill>
            <a:schemeClr val="tx1">
              <a:lumMod val="65000"/>
              <a:lumOff val="35000"/>
            </a:schemeClr>
          </a:solidFill>
        </p:spPr>
        <p:txBody>
          <a:bodyPr>
            <a:spAutoFit/>
          </a:bodyPr>
          <a:lstStyle/>
          <a:p>
            <a:pPr algn="ctr">
              <a:defRPr/>
            </a:pPr>
            <a:r>
              <a:rPr lang="it-IT" sz="2200" b="1" dirty="0">
                <a:solidFill>
                  <a:srgbClr val="000099"/>
                </a:solidFill>
                <a:latin typeface="Arial" charset="0"/>
              </a:rPr>
              <a:t>VINCOLI E OPPORTUNITA’</a:t>
            </a:r>
          </a:p>
        </p:txBody>
      </p:sp>
      <p:sp>
        <p:nvSpPr>
          <p:cNvPr id="12" name="CasellaDiTesto 11"/>
          <p:cNvSpPr txBox="1"/>
          <p:nvPr/>
        </p:nvSpPr>
        <p:spPr>
          <a:xfrm>
            <a:off x="395288" y="6165850"/>
            <a:ext cx="8569325" cy="431800"/>
          </a:xfrm>
          <a:prstGeom prst="rect">
            <a:avLst/>
          </a:prstGeom>
          <a:solidFill>
            <a:schemeClr val="tx1">
              <a:lumMod val="65000"/>
              <a:lumOff val="35000"/>
            </a:schemeClr>
          </a:solidFill>
        </p:spPr>
        <p:txBody>
          <a:bodyPr>
            <a:spAutoFit/>
          </a:bodyPr>
          <a:lstStyle/>
          <a:p>
            <a:pPr algn="ctr">
              <a:defRPr/>
            </a:pPr>
            <a:r>
              <a:rPr lang="it-IT" sz="2200" b="1" dirty="0">
                <a:solidFill>
                  <a:srgbClr val="000099"/>
                </a:solidFill>
                <a:latin typeface="Arial" charset="0"/>
              </a:rPr>
              <a:t>IMPATTI</a:t>
            </a:r>
          </a:p>
        </p:txBody>
      </p:sp>
      <p:sp>
        <p:nvSpPr>
          <p:cNvPr id="9" name="Freccia circolare a sinistra 8"/>
          <p:cNvSpPr/>
          <p:nvPr/>
        </p:nvSpPr>
        <p:spPr>
          <a:xfrm>
            <a:off x="5003800" y="1484313"/>
            <a:ext cx="3671888" cy="4897437"/>
          </a:xfrm>
          <a:prstGeom prst="curvedLeftArrow">
            <a:avLst>
              <a:gd name="adj1" fmla="val 7401"/>
              <a:gd name="adj2" fmla="val 18927"/>
              <a:gd name="adj3" fmla="val 34315"/>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0" name="Freccia circolare a sinistra 9"/>
          <p:cNvSpPr/>
          <p:nvPr/>
        </p:nvSpPr>
        <p:spPr>
          <a:xfrm rot="10800000">
            <a:off x="468313" y="1268413"/>
            <a:ext cx="3671887" cy="4968875"/>
          </a:xfrm>
          <a:prstGeom prst="curvedLeftArrow">
            <a:avLst>
              <a:gd name="adj1" fmla="val 4876"/>
              <a:gd name="adj2" fmla="val 18927"/>
              <a:gd name="adj3" fmla="val 32906"/>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7" name="CasellaDiTesto 6"/>
          <p:cNvSpPr txBox="1"/>
          <p:nvPr/>
        </p:nvSpPr>
        <p:spPr>
          <a:xfrm>
            <a:off x="611560" y="260648"/>
            <a:ext cx="7848872" cy="523220"/>
          </a:xfrm>
          <a:prstGeom prst="rect">
            <a:avLst/>
          </a:prstGeom>
          <a:noFill/>
        </p:spPr>
        <p:txBody>
          <a:bodyPr wrap="square" rtlCol="0">
            <a:spAutoFit/>
          </a:bodyPr>
          <a:lstStyle/>
          <a:p>
            <a:pPr algn="ctr"/>
            <a:r>
              <a:rPr lang="it-IT" sz="2800" b="1" dirty="0" err="1" smtClean="0">
                <a:solidFill>
                  <a:srgbClr val="003399"/>
                </a:solidFill>
              </a:rPr>
              <a:t>VALeS</a:t>
            </a:r>
            <a:r>
              <a:rPr lang="it-IT" sz="2800" b="1" dirty="0" smtClean="0">
                <a:solidFill>
                  <a:srgbClr val="003399"/>
                </a:solidFill>
              </a:rPr>
              <a:t>: cornice di riferimento/idea di scuola</a:t>
            </a:r>
            <a:endParaRPr lang="it-IT" sz="2800" b="1" dirty="0">
              <a:solidFill>
                <a:srgbClr val="0033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95288" y="404813"/>
            <a:ext cx="8353425" cy="5962650"/>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r>
              <a:rPr lang="it-IT" sz="2400" b="1" u="sng">
                <a:solidFill>
                  <a:srgbClr val="000099"/>
                </a:solidFill>
              </a:rPr>
              <a:t>1998</a:t>
            </a:r>
          </a:p>
          <a:p>
            <a:pPr marL="342900" indent="-342900"/>
            <a:r>
              <a:rPr lang="it-IT" sz="2400" b="1">
                <a:solidFill>
                  <a:srgbClr val="000099"/>
                </a:solidFill>
              </a:rPr>
              <a:t>Raccomandazioni al Ministro</a:t>
            </a:r>
            <a:r>
              <a:rPr lang="it-IT" sz="2400" b="1" i="1">
                <a:solidFill>
                  <a:srgbClr val="000099"/>
                </a:solidFill>
              </a:rPr>
              <a:t> </a:t>
            </a:r>
          </a:p>
          <a:p>
            <a:pPr marL="342900" indent="-342900"/>
            <a:r>
              <a:rPr lang="it-IT" sz="2000" b="1">
                <a:solidFill>
                  <a:srgbClr val="000099"/>
                </a:solidFill>
              </a:rPr>
              <a:t>espresse da un gruppo di esperti internazionali designati dall'OCSE </a:t>
            </a:r>
            <a:r>
              <a:rPr lang="it-IT" sz="2000" i="1">
                <a:solidFill>
                  <a:srgbClr val="000099"/>
                </a:solidFill>
              </a:rPr>
              <a:t>(“OCSE: Esami delle politiche nazionali dell'istruzione: Italia” Armando 1998</a:t>
            </a:r>
            <a:r>
              <a:rPr lang="it-IT" sz="2000">
                <a:solidFill>
                  <a:srgbClr val="000099"/>
                </a:solidFill>
              </a:rPr>
              <a:t> </a:t>
            </a:r>
            <a:r>
              <a:rPr lang="it-IT" sz="2000" i="1">
                <a:solidFill>
                  <a:srgbClr val="000099"/>
                </a:solidFill>
              </a:rPr>
              <a:t>)</a:t>
            </a:r>
          </a:p>
          <a:p>
            <a:pPr marL="342900" indent="-342900"/>
            <a:endParaRPr lang="it-IT" sz="2000">
              <a:solidFill>
                <a:srgbClr val="000099"/>
              </a:solidFill>
            </a:endParaRPr>
          </a:p>
          <a:p>
            <a:pPr marL="342900" indent="-342900"/>
            <a:r>
              <a:rPr lang="it-IT" b="1">
                <a:solidFill>
                  <a:srgbClr val="000099"/>
                </a:solidFill>
              </a:rPr>
              <a:t>Raccomandazione 1</a:t>
            </a:r>
            <a:r>
              <a:rPr lang="it-IT">
                <a:solidFill>
                  <a:srgbClr val="000099"/>
                </a:solidFill>
              </a:rPr>
              <a:t>: sia istituito un sistema di valutazione … che incentri la sua attività sulla definizione di parametri di valutazione …</a:t>
            </a:r>
          </a:p>
          <a:p>
            <a:pPr marL="342900" indent="-342900"/>
            <a:endParaRPr lang="it-IT">
              <a:solidFill>
                <a:srgbClr val="000099"/>
              </a:solidFill>
            </a:endParaRPr>
          </a:p>
          <a:p>
            <a:pPr marL="342900" indent="-342900"/>
            <a:r>
              <a:rPr lang="it-IT" b="1">
                <a:solidFill>
                  <a:srgbClr val="000099"/>
                </a:solidFill>
              </a:rPr>
              <a:t>Raccomandazione 2</a:t>
            </a:r>
            <a:r>
              <a:rPr lang="it-IT">
                <a:solidFill>
                  <a:srgbClr val="000099"/>
                </a:solidFill>
              </a:rPr>
              <a:t>: il Governo consideri l'opportunità di istituire un ente indipendente …</a:t>
            </a:r>
          </a:p>
          <a:p>
            <a:pPr marL="342900" indent="-342900"/>
            <a:endParaRPr lang="it-IT">
              <a:solidFill>
                <a:srgbClr val="000099"/>
              </a:solidFill>
            </a:endParaRPr>
          </a:p>
          <a:p>
            <a:pPr marL="342900" indent="-342900"/>
            <a:r>
              <a:rPr lang="it-IT" b="1">
                <a:solidFill>
                  <a:srgbClr val="000099"/>
                </a:solidFill>
              </a:rPr>
              <a:t>Raccomandazione 3</a:t>
            </a:r>
            <a:r>
              <a:rPr lang="it-IT">
                <a:solidFill>
                  <a:srgbClr val="000099"/>
                </a:solidFill>
              </a:rPr>
              <a:t>: il Governo riesamini il ruolo dell'ispettorato …</a:t>
            </a:r>
          </a:p>
          <a:p>
            <a:pPr marL="342900" indent="-342900"/>
            <a:endParaRPr lang="it-IT">
              <a:solidFill>
                <a:srgbClr val="000099"/>
              </a:solidFill>
            </a:endParaRPr>
          </a:p>
          <a:p>
            <a:pPr marL="342900" indent="-342900"/>
            <a:r>
              <a:rPr lang="it-IT" b="1">
                <a:solidFill>
                  <a:srgbClr val="000099"/>
                </a:solidFill>
              </a:rPr>
              <a:t>Raccomandazione 4</a:t>
            </a:r>
            <a:r>
              <a:rPr lang="it-IT">
                <a:solidFill>
                  <a:srgbClr val="000099"/>
                </a:solidFill>
              </a:rPr>
              <a:t>: la creazione di un sistema di testing per valutare gli alunni in determinati momenti del corso di studi o in determinate classi …</a:t>
            </a:r>
          </a:p>
          <a:p>
            <a:pPr marL="342900" indent="-342900"/>
            <a:endParaRPr lang="it-IT">
              <a:solidFill>
                <a:srgbClr val="000099"/>
              </a:solidFill>
            </a:endParaRPr>
          </a:p>
          <a:p>
            <a:pPr marL="342900" indent="-342900"/>
            <a:r>
              <a:rPr lang="it-IT" b="1">
                <a:solidFill>
                  <a:srgbClr val="000099"/>
                </a:solidFill>
              </a:rPr>
              <a:t>Raccomandazione 5</a:t>
            </a:r>
            <a:r>
              <a:rPr lang="it-IT">
                <a:solidFill>
                  <a:srgbClr val="000099"/>
                </a:solidFill>
              </a:rPr>
              <a:t>: i risultati di questa valutazione vengano messi a disposizione dei genitori e della comunità …  </a:t>
            </a:r>
          </a:p>
          <a:p>
            <a:pPr marL="342900" indent="-342900"/>
            <a:endParaRPr lang="it-IT">
              <a:solidFill>
                <a:srgbClr val="00009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179388" y="115888"/>
          <a:ext cx="8784978" cy="6639592"/>
        </p:xfrm>
        <a:graphic>
          <a:graphicData uri="http://schemas.openxmlformats.org/drawingml/2006/table">
            <a:tbl>
              <a:tblPr firstRow="1" bandRow="1">
                <a:tableStyleId>{073A0DAA-6AF3-43AB-8588-CEC1D06C72B9}</a:tableStyleId>
              </a:tblPr>
              <a:tblGrid>
                <a:gridCol w="1488758"/>
                <a:gridCol w="3839835"/>
                <a:gridCol w="1656184"/>
                <a:gridCol w="1800201"/>
              </a:tblGrid>
              <a:tr h="390339">
                <a:tc>
                  <a:txBody>
                    <a:bodyPr/>
                    <a:lstStyle/>
                    <a:p>
                      <a:pPr algn="ctr">
                        <a:lnSpc>
                          <a:spcPct val="115000"/>
                        </a:lnSpc>
                        <a:spcAft>
                          <a:spcPts val="0"/>
                        </a:spcAft>
                      </a:pPr>
                      <a:r>
                        <a:rPr lang="it-IT" sz="1600" dirty="0"/>
                        <a:t>ESITI</a:t>
                      </a:r>
                      <a:endParaRPr lang="it-IT" sz="1600" dirty="0">
                        <a:latin typeface="Calibri"/>
                        <a:ea typeface="Times New Roman"/>
                        <a:cs typeface="Calibri"/>
                      </a:endParaRPr>
                    </a:p>
                  </a:txBody>
                  <a:tcPr marL="68580" marR="68580" marT="0" marB="0">
                    <a:solidFill>
                      <a:schemeClr val="accent4">
                        <a:lumMod val="75000"/>
                      </a:schemeClr>
                    </a:solidFill>
                  </a:tcPr>
                </a:tc>
                <a:tc>
                  <a:txBody>
                    <a:bodyPr/>
                    <a:lstStyle/>
                    <a:p>
                      <a:pPr algn="ctr">
                        <a:lnSpc>
                          <a:spcPct val="115000"/>
                        </a:lnSpc>
                        <a:spcAft>
                          <a:spcPts val="0"/>
                        </a:spcAft>
                      </a:pPr>
                      <a:r>
                        <a:rPr lang="it-IT" sz="1600"/>
                        <a:t>INDICATORI</a:t>
                      </a:r>
                      <a:endParaRPr lang="it-IT" sz="1600">
                        <a:latin typeface="Calibri"/>
                        <a:ea typeface="Times New Roman"/>
                        <a:cs typeface="Calibri"/>
                      </a:endParaRPr>
                    </a:p>
                  </a:txBody>
                  <a:tcPr marL="68580" marR="68580" marT="0" marB="0">
                    <a:solidFill>
                      <a:schemeClr val="accent4">
                        <a:lumMod val="75000"/>
                      </a:schemeClr>
                    </a:solidFill>
                  </a:tcPr>
                </a:tc>
                <a:tc>
                  <a:txBody>
                    <a:bodyPr/>
                    <a:lstStyle/>
                    <a:p>
                      <a:pPr algn="ctr">
                        <a:lnSpc>
                          <a:spcPct val="115000"/>
                        </a:lnSpc>
                        <a:spcAft>
                          <a:spcPts val="0"/>
                        </a:spcAft>
                      </a:pPr>
                      <a:r>
                        <a:rPr lang="it-IT" sz="1600"/>
                        <a:t>DATI</a:t>
                      </a:r>
                      <a:endParaRPr lang="it-IT" sz="1600">
                        <a:latin typeface="Calibri"/>
                        <a:ea typeface="Times New Roman"/>
                        <a:cs typeface="Calibri"/>
                      </a:endParaRPr>
                    </a:p>
                  </a:txBody>
                  <a:tcPr marL="68580" marR="68580" marT="0" marB="0">
                    <a:solidFill>
                      <a:schemeClr val="accent4">
                        <a:lumMod val="75000"/>
                      </a:schemeClr>
                    </a:solidFill>
                  </a:tcPr>
                </a:tc>
                <a:tc>
                  <a:txBody>
                    <a:bodyPr/>
                    <a:lstStyle/>
                    <a:p>
                      <a:pPr algn="ctr">
                        <a:lnSpc>
                          <a:spcPct val="115000"/>
                        </a:lnSpc>
                        <a:spcAft>
                          <a:spcPts val="0"/>
                        </a:spcAft>
                      </a:pPr>
                      <a:r>
                        <a:rPr lang="it-IT" sz="1600" dirty="0" smtClean="0"/>
                        <a:t>SCUOLA</a:t>
                      </a:r>
                      <a:endParaRPr lang="it-IT" sz="1600" dirty="0">
                        <a:latin typeface="Calibri"/>
                        <a:ea typeface="Times New Roman"/>
                        <a:cs typeface="Calibri"/>
                      </a:endParaRPr>
                    </a:p>
                  </a:txBody>
                  <a:tcPr marL="68580" marR="68580" marT="0" marB="0">
                    <a:solidFill>
                      <a:schemeClr val="accent4">
                        <a:lumMod val="75000"/>
                      </a:schemeClr>
                    </a:solidFill>
                  </a:tcPr>
                </a:tc>
              </a:tr>
              <a:tr h="572046">
                <a:tc rowSpan="4">
                  <a:txBody>
                    <a:bodyPr/>
                    <a:lstStyle/>
                    <a:p>
                      <a:pPr marL="114300">
                        <a:lnSpc>
                          <a:spcPct val="115000"/>
                        </a:lnSpc>
                        <a:spcAft>
                          <a:spcPts val="0"/>
                        </a:spcAft>
                      </a:pPr>
                      <a:r>
                        <a:rPr lang="it-IT" sz="1600" dirty="0">
                          <a:solidFill>
                            <a:srgbClr val="002060"/>
                          </a:solidFill>
                        </a:rPr>
                        <a:t>Successo scolastico</a:t>
                      </a:r>
                      <a:endParaRPr lang="it-IT" sz="1600" b="1" dirty="0">
                        <a:solidFill>
                          <a:srgbClr val="002060"/>
                        </a:solidFill>
                        <a:latin typeface="Calibri"/>
                        <a:ea typeface="Times New Roman"/>
                        <a:cs typeface="Calibri"/>
                      </a:endParaRPr>
                    </a:p>
                  </a:txBody>
                  <a:tcPr marL="68580" marR="68580" marT="0" marB="0"/>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1. Esiti </a:t>
                      </a:r>
                      <a:r>
                        <a:rPr lang="it-IT" sz="1400" dirty="0">
                          <a:solidFill>
                            <a:srgbClr val="002060"/>
                          </a:solidFill>
                        </a:rPr>
                        <a:t>degli scrutini (studenti ammessi alla classe successiva, per anno di corso)</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solidFill>
                            <a:srgbClr val="002060"/>
                          </a:solidFill>
                        </a:rPr>
                        <a:t>Scuola in chiaro</a:t>
                      </a: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dirty="0">
                          <a:solidFill>
                            <a:srgbClr val="002060"/>
                          </a:solidFill>
                        </a:rPr>
                        <a:t>Scuole secondarie I e II grado</a:t>
                      </a:r>
                      <a:endParaRPr lang="it-IT" sz="1200" dirty="0">
                        <a:solidFill>
                          <a:srgbClr val="002060"/>
                        </a:solidFill>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2. Studenti </a:t>
                      </a:r>
                      <a:r>
                        <a:rPr lang="it-IT" sz="1400" dirty="0">
                          <a:solidFill>
                            <a:srgbClr val="002060"/>
                          </a:solidFill>
                        </a:rPr>
                        <a:t>diplomati per votazione conseguita all’esame</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solidFill>
                            <a:srgbClr val="002060"/>
                          </a:solidFill>
                        </a:rPr>
                        <a:t>Scuola in chiaro </a:t>
                      </a:r>
                      <a:endParaRPr lang="it-IT" sz="120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Scuole secondarie I e II grado</a:t>
                      </a:r>
                      <a:endParaRPr lang="it-IT" sz="1200">
                        <a:solidFill>
                          <a:srgbClr val="002060"/>
                        </a:solidFill>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3. Studenti </a:t>
                      </a:r>
                      <a:r>
                        <a:rPr lang="it-IT" sz="1400" dirty="0">
                          <a:solidFill>
                            <a:srgbClr val="002060"/>
                          </a:solidFill>
                        </a:rPr>
                        <a:t>che hanno abbandonato gli studi in corso d’anno </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solidFill>
                            <a:srgbClr val="002060"/>
                          </a:solidFill>
                        </a:rPr>
                        <a:t>Scuola in chiaro</a:t>
                      </a:r>
                      <a:endParaRPr lang="it-IT" sz="120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Tutte</a:t>
                      </a:r>
                      <a:endParaRPr lang="it-IT" sz="1200">
                        <a:solidFill>
                          <a:srgbClr val="002060"/>
                        </a:solidFill>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4. Studenti </a:t>
                      </a:r>
                      <a:r>
                        <a:rPr lang="it-IT" sz="1400" dirty="0">
                          <a:solidFill>
                            <a:srgbClr val="002060"/>
                          </a:solidFill>
                        </a:rPr>
                        <a:t>trasferiti (in entrata e uscita) in corso d’anno</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a:solidFill>
                            <a:srgbClr val="002060"/>
                          </a:solidFill>
                        </a:rPr>
                        <a:t>Scuola in chiaro</a:t>
                      </a:r>
                      <a:endParaRPr lang="it-IT" sz="120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II ciclo</a:t>
                      </a:r>
                      <a:endParaRPr lang="it-IT" sz="1200">
                        <a:solidFill>
                          <a:srgbClr val="002060"/>
                        </a:solidFill>
                        <a:latin typeface="Calibri"/>
                        <a:ea typeface="Times New Roman"/>
                        <a:cs typeface="Calibri"/>
                      </a:endParaRPr>
                    </a:p>
                  </a:txBody>
                  <a:tcPr marL="68580" marR="68580" marT="0" marB="0"/>
                </a:tc>
              </a:tr>
              <a:tr h="488252">
                <a:tc rowSpan="4">
                  <a:txBody>
                    <a:bodyPr/>
                    <a:lstStyle/>
                    <a:p>
                      <a:pPr marL="114300">
                        <a:lnSpc>
                          <a:spcPct val="115000"/>
                        </a:lnSpc>
                        <a:spcAft>
                          <a:spcPts val="0"/>
                        </a:spcAft>
                      </a:pPr>
                      <a:r>
                        <a:rPr lang="it-IT" sz="1600" dirty="0">
                          <a:solidFill>
                            <a:srgbClr val="002060"/>
                          </a:solidFill>
                        </a:rPr>
                        <a:t>Competenze e equità</a:t>
                      </a:r>
                      <a:endParaRPr lang="it-IT" sz="1600" b="1" dirty="0">
                        <a:solidFill>
                          <a:srgbClr val="002060"/>
                        </a:solidFill>
                        <a:latin typeface="Calibri"/>
                        <a:ea typeface="Times New Roman"/>
                        <a:cs typeface="Calibri"/>
                      </a:endParaRPr>
                    </a:p>
                  </a:txBody>
                  <a:tcPr marL="68580" marR="68580" marT="0" marB="0"/>
                </a:tc>
                <a:tc>
                  <a:txBody>
                    <a:bodyPr/>
                    <a:lstStyle/>
                    <a:p>
                      <a:pPr marL="342900" lvl="0" indent="-342900">
                        <a:lnSpc>
                          <a:spcPct val="115000"/>
                        </a:lnSpc>
                        <a:spcAft>
                          <a:spcPts val="0"/>
                        </a:spcAft>
                        <a:buFont typeface="+mj-lt"/>
                        <a:buNone/>
                        <a:tabLst>
                          <a:tab pos="457200" algn="l"/>
                          <a:tab pos="809625" algn="l"/>
                        </a:tabLst>
                      </a:pPr>
                      <a:r>
                        <a:rPr lang="it-IT" sz="1400" dirty="0" smtClean="0">
                          <a:solidFill>
                            <a:srgbClr val="002060"/>
                          </a:solidFill>
                        </a:rPr>
                        <a:t>5. Esiti </a:t>
                      </a:r>
                      <a:r>
                        <a:rPr lang="it-IT" sz="1400" dirty="0">
                          <a:solidFill>
                            <a:srgbClr val="002060"/>
                          </a:solidFill>
                        </a:rPr>
                        <a:t>delle prove INVALSI e confronto con i dati regionali e nazionali</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tabLst>
                          <a:tab pos="809625" algn="l"/>
                        </a:tabLst>
                      </a:pPr>
                      <a:r>
                        <a:rPr lang="it-IT" sz="1200">
                          <a:solidFill>
                            <a:srgbClr val="002060"/>
                          </a:solidFill>
                        </a:rPr>
                        <a:t>Invalsi</a:t>
                      </a:r>
                      <a:endParaRPr lang="it-IT" sz="120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tabLst>
                          <a:tab pos="809625" algn="l"/>
                        </a:tabLst>
                      </a:pPr>
                      <a:r>
                        <a:rPr lang="it-IT" sz="1200">
                          <a:solidFill>
                            <a:srgbClr val="002060"/>
                          </a:solidFill>
                        </a:rPr>
                        <a:t>Tutte</a:t>
                      </a:r>
                      <a:endParaRPr lang="it-IT" sz="1200">
                        <a:solidFill>
                          <a:srgbClr val="002060"/>
                        </a:solidFill>
                        <a:latin typeface="Calibri"/>
                        <a:ea typeface="Times New Roman"/>
                        <a:cs typeface="Calibri"/>
                      </a:endParaRPr>
                    </a:p>
                  </a:txBody>
                  <a:tcPr marL="68580" marR="68580" marT="0" marB="0"/>
                </a:tc>
              </a:tr>
              <a:tr h="740506">
                <a:tc vMerge="1">
                  <a:txBody>
                    <a:bodyPr/>
                    <a:lstStyle/>
                    <a:p>
                      <a:endParaRPr lang="it-IT"/>
                    </a:p>
                  </a:txBody>
                  <a:tcPr/>
                </a:tc>
                <a:tc>
                  <a:txBody>
                    <a:bodyPr/>
                    <a:lstStyle/>
                    <a:p>
                      <a:pPr marL="342900" lvl="0" indent="-342900">
                        <a:lnSpc>
                          <a:spcPct val="115000"/>
                        </a:lnSpc>
                        <a:spcAft>
                          <a:spcPts val="0"/>
                        </a:spcAft>
                        <a:buFont typeface="+mj-lt"/>
                        <a:buNone/>
                        <a:tabLst>
                          <a:tab pos="457200" algn="l"/>
                          <a:tab pos="809625" algn="l"/>
                        </a:tabLst>
                      </a:pPr>
                      <a:r>
                        <a:rPr lang="it-IT" sz="1400" dirty="0" smtClean="0">
                          <a:solidFill>
                            <a:srgbClr val="002060"/>
                          </a:solidFill>
                        </a:rPr>
                        <a:t>6. Differenze </a:t>
                      </a:r>
                      <a:r>
                        <a:rPr lang="it-IT" sz="1400" dirty="0">
                          <a:solidFill>
                            <a:srgbClr val="002060"/>
                          </a:solidFill>
                        </a:rPr>
                        <a:t>nel punteggio rispetto a scuole con contesto </a:t>
                      </a:r>
                      <a:r>
                        <a:rPr lang="it-IT" sz="1400" dirty="0" smtClean="0">
                          <a:solidFill>
                            <a:srgbClr val="002060"/>
                          </a:solidFill>
                        </a:rPr>
                        <a:t>socio economico </a:t>
                      </a:r>
                      <a:r>
                        <a:rPr lang="it-IT" sz="1400" dirty="0">
                          <a:solidFill>
                            <a:srgbClr val="002060"/>
                          </a:solidFill>
                        </a:rPr>
                        <a:t>e culturale simile </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tabLst>
                          <a:tab pos="809625" algn="l"/>
                        </a:tabLst>
                      </a:pPr>
                      <a:r>
                        <a:rPr lang="it-IT" sz="1200" dirty="0">
                          <a:solidFill>
                            <a:srgbClr val="002060"/>
                          </a:solidFill>
                        </a:rPr>
                        <a:t>Invalsi</a:t>
                      </a: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tabLst>
                          <a:tab pos="809625" algn="l"/>
                        </a:tabLst>
                      </a:pPr>
                      <a:r>
                        <a:rPr lang="it-IT" sz="1200">
                          <a:solidFill>
                            <a:srgbClr val="002060"/>
                          </a:solidFill>
                        </a:rPr>
                        <a:t>Tutte</a:t>
                      </a:r>
                      <a:endParaRPr lang="it-IT" sz="1200">
                        <a:solidFill>
                          <a:srgbClr val="002060"/>
                        </a:solidFill>
                        <a:latin typeface="Calibri"/>
                        <a:ea typeface="Times New Roman"/>
                        <a:cs typeface="Calibri"/>
                      </a:endParaRPr>
                    </a:p>
                  </a:txBody>
                  <a:tcPr marL="68580" marR="68580" marT="0" marB="0"/>
                </a:tc>
              </a:tr>
              <a:tr h="442741">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7. Varianza </a:t>
                      </a:r>
                      <a:r>
                        <a:rPr lang="it-IT" sz="1400" dirty="0">
                          <a:solidFill>
                            <a:srgbClr val="002060"/>
                          </a:solidFill>
                        </a:rPr>
                        <a:t>interna alle classi e fra le classi</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solidFill>
                            <a:srgbClr val="002060"/>
                          </a:solidFill>
                        </a:rPr>
                        <a:t>Invalsi</a:t>
                      </a: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Tutte</a:t>
                      </a:r>
                      <a:endParaRPr lang="it-IT" sz="1200">
                        <a:solidFill>
                          <a:srgbClr val="002060"/>
                        </a:solidFill>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 pos="809625" algn="l"/>
                        </a:tabLst>
                      </a:pPr>
                      <a:r>
                        <a:rPr lang="it-IT" sz="1400" dirty="0" smtClean="0">
                          <a:solidFill>
                            <a:srgbClr val="002060"/>
                          </a:solidFill>
                        </a:rPr>
                        <a:t>8. Alunni </a:t>
                      </a:r>
                      <a:r>
                        <a:rPr lang="it-IT" sz="1400" dirty="0">
                          <a:solidFill>
                            <a:srgbClr val="002060"/>
                          </a:solidFill>
                        </a:rPr>
                        <a:t>collocati nei livelli più bassi (1 e 2) sia in italiano sia in matematica </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solidFill>
                            <a:srgbClr val="002060"/>
                          </a:solidFill>
                        </a:rPr>
                        <a:t>Invalsi</a:t>
                      </a: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Tutte</a:t>
                      </a:r>
                      <a:endParaRPr lang="it-IT" sz="1200">
                        <a:solidFill>
                          <a:srgbClr val="002060"/>
                        </a:solidFill>
                        <a:latin typeface="Calibri"/>
                        <a:ea typeface="Times New Roman"/>
                        <a:cs typeface="Calibri"/>
                      </a:endParaRPr>
                    </a:p>
                  </a:txBody>
                  <a:tcPr marL="68580" marR="68580" marT="0" marB="0"/>
                </a:tc>
              </a:tr>
              <a:tr h="442741">
                <a:tc rowSpan="4">
                  <a:txBody>
                    <a:bodyPr/>
                    <a:lstStyle/>
                    <a:p>
                      <a:pPr marL="114300">
                        <a:lnSpc>
                          <a:spcPct val="115000"/>
                        </a:lnSpc>
                        <a:spcAft>
                          <a:spcPts val="0"/>
                        </a:spcAft>
                      </a:pPr>
                      <a:r>
                        <a:rPr lang="it-IT" sz="1600" dirty="0">
                          <a:solidFill>
                            <a:srgbClr val="002060"/>
                          </a:solidFill>
                        </a:rPr>
                        <a:t>Risultati a distanza </a:t>
                      </a:r>
                      <a:endParaRPr lang="it-IT" sz="1600" b="1" dirty="0">
                        <a:solidFill>
                          <a:srgbClr val="002060"/>
                        </a:solidFill>
                        <a:latin typeface="Calibri"/>
                        <a:ea typeface="Times New Roman"/>
                        <a:cs typeface="Calibri"/>
                      </a:endParaRPr>
                    </a:p>
                  </a:txBody>
                  <a:tcPr marL="68580" marR="68580" marT="0" marB="0"/>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9. Risultati </a:t>
                      </a:r>
                      <a:r>
                        <a:rPr lang="it-IT" sz="1400" dirty="0">
                          <a:solidFill>
                            <a:srgbClr val="002060"/>
                          </a:solidFill>
                        </a:rPr>
                        <a:t>negli ordini di scuola a seguito</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solidFill>
                            <a:srgbClr val="002060"/>
                          </a:solidFill>
                        </a:rPr>
                        <a:t>Scuola in chiaro</a:t>
                      </a: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Tutte</a:t>
                      </a:r>
                      <a:endParaRPr lang="it-IT" sz="1200">
                        <a:solidFill>
                          <a:srgbClr val="002060"/>
                        </a:solidFill>
                        <a:latin typeface="Calibri"/>
                        <a:ea typeface="Times New Roman"/>
                        <a:cs typeface="Calibri"/>
                      </a:endParaRPr>
                    </a:p>
                  </a:txBody>
                  <a:tcPr marL="68580" marR="68580" marT="0" marB="0"/>
                </a:tc>
              </a:tr>
              <a:tr h="442741">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10. Esperienze </a:t>
                      </a:r>
                      <a:r>
                        <a:rPr lang="it-IT" sz="1400" dirty="0">
                          <a:solidFill>
                            <a:srgbClr val="002060"/>
                          </a:solidFill>
                        </a:rPr>
                        <a:t>lavorative e stage </a:t>
                      </a:r>
                      <a:endParaRPr lang="it-IT" sz="1400" dirty="0">
                        <a:solidFill>
                          <a:srgbClr val="002060"/>
                        </a:solidFill>
                        <a:latin typeface="Calibri"/>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200" dirty="0" smtClean="0">
                          <a:solidFill>
                            <a:srgbClr val="002060"/>
                          </a:solidFill>
                        </a:rPr>
                        <a:t>Scuola in chiaro</a:t>
                      </a:r>
                    </a:p>
                    <a:p>
                      <a:pPr algn="ctr">
                        <a:lnSpc>
                          <a:spcPct val="115000"/>
                        </a:lnSpc>
                        <a:spcAft>
                          <a:spcPts val="0"/>
                        </a:spcAft>
                      </a:pP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II ciclo</a:t>
                      </a:r>
                      <a:endParaRPr lang="it-IT" sz="1200">
                        <a:solidFill>
                          <a:srgbClr val="002060"/>
                        </a:solidFill>
                        <a:latin typeface="Calibri"/>
                        <a:ea typeface="Times New Roman"/>
                        <a:cs typeface="Calibri"/>
                      </a:endParaRPr>
                    </a:p>
                  </a:txBody>
                  <a:tcPr marL="68580" marR="68580" marT="0" marB="0"/>
                </a:tc>
              </a:tr>
              <a:tr h="488252">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11. Prosecuzione </a:t>
                      </a:r>
                      <a:r>
                        <a:rPr lang="it-IT" sz="1400" dirty="0">
                          <a:solidFill>
                            <a:srgbClr val="002060"/>
                          </a:solidFill>
                        </a:rPr>
                        <a:t>degli studi (diplomati che si sono immatricolati all’università)</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solidFill>
                            <a:srgbClr val="002060"/>
                          </a:solidFill>
                        </a:rPr>
                        <a:t>Scuola in chiaro</a:t>
                      </a: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a:solidFill>
                            <a:srgbClr val="002060"/>
                          </a:solidFill>
                        </a:rPr>
                        <a:t>II ciclo</a:t>
                      </a:r>
                      <a:endParaRPr lang="it-IT" sz="1200">
                        <a:solidFill>
                          <a:srgbClr val="002060"/>
                        </a:solidFill>
                        <a:latin typeface="Calibri"/>
                        <a:ea typeface="Times New Roman"/>
                        <a:cs typeface="Calibri"/>
                      </a:endParaRPr>
                    </a:p>
                  </a:txBody>
                  <a:tcPr marL="68580" marR="68580" marT="0" marB="0"/>
                </a:tc>
              </a:tr>
              <a:tr h="664110">
                <a:tc vMerge="1">
                  <a:txBody>
                    <a:bodyPr/>
                    <a:lstStyle/>
                    <a:p>
                      <a:endParaRPr lang="it-IT"/>
                    </a:p>
                  </a:txBody>
                  <a:tcPr/>
                </a:tc>
                <a:tc>
                  <a:txBody>
                    <a:bodyPr/>
                    <a:lstStyle/>
                    <a:p>
                      <a:pPr marL="342900" lvl="0" indent="-342900">
                        <a:lnSpc>
                          <a:spcPct val="115000"/>
                        </a:lnSpc>
                        <a:spcAft>
                          <a:spcPts val="0"/>
                        </a:spcAft>
                        <a:buFont typeface="+mj-lt"/>
                        <a:buNone/>
                        <a:tabLst>
                          <a:tab pos="457200" algn="l"/>
                        </a:tabLst>
                      </a:pPr>
                      <a:r>
                        <a:rPr lang="it-IT" sz="1400" dirty="0" smtClean="0">
                          <a:solidFill>
                            <a:srgbClr val="002060"/>
                          </a:solidFill>
                        </a:rPr>
                        <a:t>12. Successo </a:t>
                      </a:r>
                      <a:r>
                        <a:rPr lang="it-IT" sz="1400" dirty="0">
                          <a:solidFill>
                            <a:srgbClr val="002060"/>
                          </a:solidFill>
                        </a:rPr>
                        <a:t>negli studi (crediti conseguiti dai diplomati nel I e II anno di università)</a:t>
                      </a:r>
                      <a:endParaRPr lang="it-IT" sz="1400" dirty="0">
                        <a:solidFill>
                          <a:srgbClr val="002060"/>
                        </a:solidFill>
                        <a:latin typeface="Calibri"/>
                        <a:ea typeface="Times New Roman"/>
                        <a:cs typeface="Times New Roman"/>
                      </a:endParaRPr>
                    </a:p>
                  </a:txBody>
                  <a:tcPr marL="68580" marR="68580" marT="0" marB="0"/>
                </a:tc>
                <a:tc>
                  <a:txBody>
                    <a:bodyPr/>
                    <a:lstStyle/>
                    <a:p>
                      <a:pPr algn="ctr">
                        <a:lnSpc>
                          <a:spcPct val="115000"/>
                        </a:lnSpc>
                        <a:spcAft>
                          <a:spcPts val="0"/>
                        </a:spcAft>
                      </a:pPr>
                      <a:r>
                        <a:rPr lang="it-IT" sz="1200" dirty="0">
                          <a:solidFill>
                            <a:srgbClr val="002060"/>
                          </a:solidFill>
                        </a:rPr>
                        <a:t>Scuola in chiaro</a:t>
                      </a:r>
                      <a:endParaRPr lang="it-IT" sz="1200" dirty="0">
                        <a:solidFill>
                          <a:srgbClr val="002060"/>
                        </a:solidFill>
                        <a:latin typeface="Calibri"/>
                        <a:ea typeface="Times New Roman"/>
                        <a:cs typeface="Calibri"/>
                      </a:endParaRPr>
                    </a:p>
                  </a:txBody>
                  <a:tcPr marL="68580" marR="68580" marT="0" marB="0"/>
                </a:tc>
                <a:tc>
                  <a:txBody>
                    <a:bodyPr/>
                    <a:lstStyle/>
                    <a:p>
                      <a:pPr algn="ctr">
                        <a:lnSpc>
                          <a:spcPct val="115000"/>
                        </a:lnSpc>
                        <a:spcAft>
                          <a:spcPts val="0"/>
                        </a:spcAft>
                      </a:pPr>
                      <a:r>
                        <a:rPr lang="it-IT" sz="1200" dirty="0">
                          <a:solidFill>
                            <a:srgbClr val="002060"/>
                          </a:solidFill>
                        </a:rPr>
                        <a:t>II ciclo</a:t>
                      </a:r>
                      <a:endParaRPr lang="it-IT" sz="1200" dirty="0">
                        <a:solidFill>
                          <a:srgbClr val="002060"/>
                        </a:solidFill>
                        <a:latin typeface="Calibri"/>
                        <a:ea typeface="Times New Roman"/>
                        <a:cs typeface="Calibri"/>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548680"/>
            <a:ext cx="8533456"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400" dirty="0" smtClean="0">
                <a:solidFill>
                  <a:srgbClr val="000099"/>
                </a:solidFill>
                <a:latin typeface="+mn-lt"/>
                <a:ea typeface="Arial Unicode MS" pitchFamily="34" charset="-128"/>
                <a:cs typeface="Times New Roman" pitchFamily="18" charset="0"/>
              </a:rPr>
              <a:t>I</a:t>
            </a:r>
            <a:r>
              <a:rPr kumimoji="0" lang="it-IT" sz="2400" b="0" i="0" u="none" strike="noStrike" cap="none" normalizeH="0" baseline="0" dirty="0" smtClean="0">
                <a:ln>
                  <a:noFill/>
                </a:ln>
                <a:solidFill>
                  <a:srgbClr val="000099"/>
                </a:solidFill>
                <a:effectLst/>
                <a:latin typeface="+mn-lt"/>
                <a:ea typeface="Arial Unicode MS" pitchFamily="34" charset="-128"/>
                <a:cs typeface="Times New Roman" pitchFamily="18" charset="0"/>
              </a:rPr>
              <a:t>n ambito internazionale lo stile di </a:t>
            </a:r>
            <a:r>
              <a:rPr kumimoji="0" lang="it-IT" sz="2400" b="0" i="1" u="none" strike="noStrike" cap="none" normalizeH="0" baseline="0" dirty="0" smtClean="0">
                <a:ln>
                  <a:noFill/>
                </a:ln>
                <a:solidFill>
                  <a:srgbClr val="000099"/>
                </a:solidFill>
                <a:effectLst/>
                <a:latin typeface="+mn-lt"/>
                <a:ea typeface="Arial Unicode MS" pitchFamily="34" charset="-128"/>
                <a:cs typeface="Times New Roman" pitchFamily="18" charset="0"/>
              </a:rPr>
              <a:t>leadership</a:t>
            </a:r>
            <a:r>
              <a:rPr kumimoji="0" lang="it-IT" sz="2400" b="0" i="0" u="none" strike="noStrike" cap="none" normalizeH="0" baseline="0" dirty="0" smtClean="0">
                <a:ln>
                  <a:noFill/>
                </a:ln>
                <a:solidFill>
                  <a:srgbClr val="000099"/>
                </a:solidFill>
                <a:effectLst/>
                <a:latin typeface="+mn-lt"/>
                <a:ea typeface="Arial Unicode MS" pitchFamily="34" charset="-128"/>
                <a:cs typeface="Times New Roman" pitchFamily="18" charset="0"/>
              </a:rPr>
              <a:t> ad oggi più accreditato è</a:t>
            </a:r>
            <a:r>
              <a:rPr kumimoji="0" lang="it-IT" sz="2400" b="1" i="1" u="none" strike="noStrike" cap="none" normalizeH="0" baseline="0" dirty="0" smtClean="0">
                <a:ln>
                  <a:noFill/>
                </a:ln>
                <a:solidFill>
                  <a:srgbClr val="000099"/>
                </a:solidFill>
                <a:effectLst/>
                <a:latin typeface="+mn-lt"/>
                <a:ea typeface="Arial Unicode MS" pitchFamily="34" charset="-128"/>
                <a:cs typeface="Times New Roman" pitchFamily="18" charset="0"/>
              </a:rPr>
              <a:t> for learning</a:t>
            </a:r>
            <a:r>
              <a:rPr lang="it-IT" sz="2400" i="1" dirty="0" smtClean="0">
                <a:solidFill>
                  <a:srgbClr val="000099"/>
                </a:solidFill>
                <a:latin typeface="+mn-lt"/>
                <a:ea typeface="Arial Unicode MS" pitchFamily="34" charset="-128"/>
                <a:cs typeface="Times New Roman" pitchFamily="18" charset="0"/>
              </a:rPr>
              <a:t> </a:t>
            </a:r>
            <a:r>
              <a:rPr kumimoji="0" lang="it-IT" sz="2000" b="0" i="1" u="none" strike="noStrike" cap="none" normalizeH="0" baseline="0" dirty="0" smtClean="0">
                <a:ln>
                  <a:noFill/>
                </a:ln>
                <a:solidFill>
                  <a:srgbClr val="000099"/>
                </a:solidFill>
                <a:effectLst/>
                <a:latin typeface="+mn-lt"/>
                <a:ea typeface="Arial Unicode MS" pitchFamily="34" charset="-128"/>
                <a:cs typeface="Times New Roman" pitchFamily="18" charset="0"/>
              </a:rPr>
              <a:t>(</a:t>
            </a:r>
            <a:r>
              <a:rPr kumimoji="0" lang="it-IT" sz="2000" b="0" i="1" u="none" strike="noStrike" cap="none" normalizeH="0" baseline="0" dirty="0" err="1" smtClean="0">
                <a:ln>
                  <a:noFill/>
                </a:ln>
                <a:solidFill>
                  <a:srgbClr val="000099"/>
                </a:solidFill>
                <a:effectLst/>
                <a:latin typeface="+mn-lt"/>
                <a:ea typeface="Arial Unicode MS" pitchFamily="34" charset="-128"/>
                <a:cs typeface="Times New Roman" pitchFamily="18" charset="0"/>
              </a:rPr>
              <a:t>Swaffield</a:t>
            </a:r>
            <a:r>
              <a:rPr kumimoji="0" lang="it-IT" sz="2000" b="0" i="1" u="none" strike="noStrike" cap="none" normalizeH="0" baseline="0" dirty="0" smtClean="0">
                <a:ln>
                  <a:noFill/>
                </a:ln>
                <a:solidFill>
                  <a:srgbClr val="000099"/>
                </a:solidFill>
                <a:effectLst/>
                <a:latin typeface="+mn-lt"/>
                <a:ea typeface="Arial Unicode MS" pitchFamily="34" charset="-128"/>
                <a:cs typeface="Times New Roman" pitchFamily="18" charset="0"/>
              </a:rPr>
              <a:t> e </a:t>
            </a:r>
            <a:r>
              <a:rPr kumimoji="0" lang="it-IT" sz="2000" b="0" i="1" u="none" strike="noStrike" cap="none" normalizeH="0" baseline="0" dirty="0" err="1" smtClean="0">
                <a:ln>
                  <a:noFill/>
                </a:ln>
                <a:solidFill>
                  <a:srgbClr val="000099"/>
                </a:solidFill>
                <a:effectLst/>
                <a:latin typeface="+mn-lt"/>
                <a:ea typeface="Arial Unicode MS" pitchFamily="34" charset="-128"/>
                <a:cs typeface="Times New Roman" pitchFamily="18" charset="0"/>
              </a:rPr>
              <a:t>Mac</a:t>
            </a:r>
            <a:r>
              <a:rPr kumimoji="0" lang="it-IT" sz="2000" b="0" i="1" u="none" strike="noStrike" cap="none" normalizeH="0" baseline="0" dirty="0" smtClean="0">
                <a:ln>
                  <a:noFill/>
                </a:ln>
                <a:solidFill>
                  <a:srgbClr val="000099"/>
                </a:solidFill>
                <a:effectLst/>
                <a:latin typeface="+mn-lt"/>
                <a:ea typeface="Arial Unicode MS" pitchFamily="34" charset="-128"/>
                <a:cs typeface="Times New Roman" pitchFamily="18" charset="0"/>
              </a:rPr>
              <a:t> </a:t>
            </a:r>
            <a:r>
              <a:rPr kumimoji="0" lang="it-IT" sz="2000" b="0" i="1" u="none" strike="noStrike" cap="none" normalizeH="0" baseline="0" dirty="0" err="1" smtClean="0">
                <a:ln>
                  <a:noFill/>
                </a:ln>
                <a:solidFill>
                  <a:srgbClr val="000099"/>
                </a:solidFill>
                <a:effectLst/>
                <a:latin typeface="+mn-lt"/>
                <a:ea typeface="Arial Unicode MS" pitchFamily="34" charset="-128"/>
                <a:cs typeface="Times New Roman" pitchFamily="18" charset="0"/>
              </a:rPr>
              <a:t>Beath</a:t>
            </a:r>
            <a:r>
              <a:rPr kumimoji="0" lang="it-IT" sz="2000" b="0" i="1" u="none" strike="noStrike" cap="none" normalizeH="0" baseline="0" dirty="0" smtClean="0">
                <a:ln>
                  <a:noFill/>
                </a:ln>
                <a:solidFill>
                  <a:srgbClr val="000099"/>
                </a:solidFill>
                <a:effectLst/>
                <a:latin typeface="+mn-lt"/>
                <a:ea typeface="Arial Unicode MS" pitchFamily="34" charset="-128"/>
                <a:cs typeface="Times New Roman" pitchFamily="18" charset="0"/>
              </a:rPr>
              <a:t> 2009)</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000099"/>
                </a:solidFill>
                <a:effectLst/>
                <a:latin typeface="+mn-lt"/>
                <a:ea typeface="Arial Unicode MS" pitchFamily="34" charset="-128"/>
                <a:cs typeface="Times New Roman" pitchFamily="18" charset="0"/>
              </a:rPr>
              <a:t> I cinque principi fondanti: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rgbClr val="000099"/>
              </a:solidFill>
              <a:effectLst/>
              <a:latin typeface="+mn-lt"/>
              <a:ea typeface="Arial Unicode MS" pitchFamily="34" charset="-128"/>
              <a:cs typeface="Arial Unicode MS" pitchFamily="34"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it-IT" sz="2800" b="0" i="0" u="none" strike="noStrike" cap="none" normalizeH="0" baseline="0" dirty="0" smtClean="0">
                <a:ln>
                  <a:noFill/>
                </a:ln>
                <a:solidFill>
                  <a:srgbClr val="000099"/>
                </a:solidFill>
                <a:effectLst/>
                <a:latin typeface="+mn-lt"/>
                <a:ea typeface="Times New Roman" pitchFamily="18" charset="0"/>
                <a:cs typeface="Times New Roman" pitchFamily="18" charset="0"/>
              </a:rPr>
              <a:t>La leadership mantiene il </a:t>
            </a:r>
            <a:r>
              <a:rPr kumimoji="0" lang="it-IT" sz="2800" b="1" i="1" u="none" strike="noStrike" cap="none" normalizeH="0" baseline="0" dirty="0" smtClean="0">
                <a:ln>
                  <a:noFill/>
                </a:ln>
                <a:solidFill>
                  <a:srgbClr val="000099"/>
                </a:solidFill>
                <a:effectLst/>
                <a:latin typeface="+mn-lt"/>
                <a:ea typeface="Times New Roman" pitchFamily="18" charset="0"/>
                <a:cs typeface="Times New Roman" pitchFamily="18" charset="0"/>
              </a:rPr>
              <a:t>focus </a:t>
            </a:r>
            <a:r>
              <a:rPr kumimoji="0" lang="it-IT" sz="2800" b="1" i="0" u="none" strike="noStrike" cap="none" normalizeH="0" baseline="0" dirty="0" smtClean="0">
                <a:ln>
                  <a:noFill/>
                </a:ln>
                <a:solidFill>
                  <a:srgbClr val="000099"/>
                </a:solidFill>
                <a:effectLst/>
                <a:latin typeface="+mn-lt"/>
                <a:ea typeface="Times New Roman" pitchFamily="18" charset="0"/>
                <a:cs typeface="Times New Roman" pitchFamily="18" charset="0"/>
              </a:rPr>
              <a:t>sull’apprendimento </a:t>
            </a:r>
            <a:endParaRPr kumimoji="0" lang="it-IT" sz="2800" b="1" i="0" u="none" strike="noStrike" cap="none" normalizeH="0" baseline="0" dirty="0" smtClean="0">
              <a:ln>
                <a:noFill/>
              </a:ln>
              <a:solidFill>
                <a:srgbClr val="000099"/>
              </a:solidFill>
              <a:effectLst/>
              <a:latin typeface="+mn-lt"/>
              <a:ea typeface="Arial Unicode MS" pitchFamily="34" charset="-128"/>
              <a:cs typeface="Arial Unicode MS" pitchFamily="34"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it-IT" sz="2800" b="0" i="0" u="none" strike="noStrike" cap="none" normalizeH="0" baseline="0" dirty="0" smtClean="0">
                <a:ln>
                  <a:noFill/>
                </a:ln>
                <a:solidFill>
                  <a:srgbClr val="000099"/>
                </a:solidFill>
                <a:effectLst/>
                <a:latin typeface="+mn-lt"/>
                <a:ea typeface="Times New Roman" pitchFamily="18" charset="0"/>
                <a:cs typeface="Times New Roman" pitchFamily="18" charset="0"/>
              </a:rPr>
              <a:t>La leadership crea un </a:t>
            </a:r>
            <a:r>
              <a:rPr kumimoji="0" lang="it-IT" sz="2800" b="1" i="0" u="none" strike="noStrike" cap="none" normalizeH="0" baseline="0" dirty="0" smtClean="0">
                <a:ln>
                  <a:noFill/>
                </a:ln>
                <a:solidFill>
                  <a:srgbClr val="000099"/>
                </a:solidFill>
                <a:effectLst/>
                <a:latin typeface="+mn-lt"/>
                <a:ea typeface="Times New Roman" pitchFamily="18" charset="0"/>
                <a:cs typeface="Times New Roman" pitchFamily="18" charset="0"/>
              </a:rPr>
              <a:t>ambiente favorevole per l’apprendimento</a:t>
            </a:r>
            <a:endParaRPr kumimoji="0" lang="it-IT" sz="2800" b="1" i="0" u="none" strike="noStrike" cap="none" normalizeH="0" baseline="0" dirty="0" smtClean="0">
              <a:ln>
                <a:noFill/>
              </a:ln>
              <a:solidFill>
                <a:srgbClr val="000099"/>
              </a:solidFill>
              <a:effectLst/>
              <a:latin typeface="+mn-lt"/>
              <a:ea typeface="Arial Unicode MS" pitchFamily="34" charset="-128"/>
              <a:cs typeface="Arial Unicode MS" pitchFamily="34"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it-IT" sz="2800" b="0" i="0" u="none" strike="noStrike" cap="none" normalizeH="0" baseline="0" dirty="0" smtClean="0">
                <a:ln>
                  <a:noFill/>
                </a:ln>
                <a:solidFill>
                  <a:srgbClr val="000099"/>
                </a:solidFill>
                <a:effectLst/>
                <a:latin typeface="+mn-lt"/>
                <a:ea typeface="Times New Roman" pitchFamily="18" charset="0"/>
                <a:cs typeface="Times New Roman" pitchFamily="18" charset="0"/>
              </a:rPr>
              <a:t>Le pratiche della leadership per l’apprendimento richiedono </a:t>
            </a:r>
            <a:r>
              <a:rPr kumimoji="0" lang="it-IT" sz="2800" b="1" i="0" u="none" strike="noStrike" cap="none" normalizeH="0" baseline="0" dirty="0" smtClean="0">
                <a:ln>
                  <a:noFill/>
                </a:ln>
                <a:solidFill>
                  <a:srgbClr val="000099"/>
                </a:solidFill>
                <a:effectLst/>
                <a:latin typeface="+mn-lt"/>
                <a:ea typeface="Times New Roman" pitchFamily="18" charset="0"/>
                <a:cs typeface="Times New Roman" pitchFamily="18" charset="0"/>
              </a:rPr>
              <a:t>la </a:t>
            </a:r>
            <a:r>
              <a:rPr kumimoji="0" lang="it-IT" sz="2800" b="1" i="1" u="none" strike="noStrike" cap="none" normalizeH="0" baseline="0" dirty="0" smtClean="0">
                <a:ln>
                  <a:noFill/>
                </a:ln>
                <a:solidFill>
                  <a:srgbClr val="000099"/>
                </a:solidFill>
                <a:effectLst/>
                <a:latin typeface="+mn-lt"/>
                <a:ea typeface="Times New Roman" pitchFamily="18" charset="0"/>
                <a:cs typeface="Times New Roman" pitchFamily="18" charset="0"/>
              </a:rPr>
              <a:t>condivisione</a:t>
            </a:r>
            <a:r>
              <a:rPr kumimoji="0" lang="it-IT" sz="2800" b="1" i="0" u="none" strike="noStrike" cap="none" normalizeH="0" baseline="0" dirty="0" smtClean="0">
                <a:ln>
                  <a:noFill/>
                </a:ln>
                <a:solidFill>
                  <a:srgbClr val="000099"/>
                </a:solidFill>
                <a:effectLst/>
                <a:latin typeface="+mn-lt"/>
                <a:ea typeface="Times New Roman" pitchFamily="18" charset="0"/>
                <a:cs typeface="Times New Roman" pitchFamily="18" charset="0"/>
              </a:rPr>
              <a:t> della leadership</a:t>
            </a:r>
            <a:endParaRPr kumimoji="0" lang="it-IT" sz="2800" b="1" i="0" u="none" strike="noStrike" cap="none" normalizeH="0" baseline="0" dirty="0" smtClean="0">
              <a:ln>
                <a:noFill/>
              </a:ln>
              <a:solidFill>
                <a:srgbClr val="000099"/>
              </a:solidFill>
              <a:effectLst/>
              <a:latin typeface="+mn-lt"/>
              <a:ea typeface="Arial Unicode MS" pitchFamily="34" charset="-128"/>
              <a:cs typeface="Arial Unicode MS" pitchFamily="34"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it-IT" sz="2800" b="1" i="0" u="none" strike="noStrike" cap="none" normalizeH="0" baseline="0" dirty="0" smtClean="0">
                <a:ln>
                  <a:noFill/>
                </a:ln>
                <a:solidFill>
                  <a:srgbClr val="000099"/>
                </a:solidFill>
                <a:effectLst/>
                <a:latin typeface="+mn-lt"/>
                <a:ea typeface="Times New Roman" pitchFamily="18" charset="0"/>
                <a:cs typeface="Times New Roman" pitchFamily="18" charset="0"/>
              </a:rPr>
              <a:t>Il dialogo è centrale </a:t>
            </a:r>
            <a:r>
              <a:rPr kumimoji="0" lang="it-IT" sz="2800" b="0" i="0" u="none" strike="noStrike" cap="none" normalizeH="0" baseline="0" dirty="0" smtClean="0">
                <a:ln>
                  <a:noFill/>
                </a:ln>
                <a:solidFill>
                  <a:srgbClr val="000099"/>
                </a:solidFill>
                <a:effectLst/>
                <a:latin typeface="+mn-lt"/>
                <a:ea typeface="Times New Roman" pitchFamily="18" charset="0"/>
                <a:cs typeface="Times New Roman" pitchFamily="18" charset="0"/>
              </a:rPr>
              <a:t>per la leadership per l’apprendimento </a:t>
            </a:r>
            <a:endParaRPr kumimoji="0" lang="it-IT" sz="2800" b="0" i="0" u="none" strike="noStrike" cap="none" normalizeH="0" baseline="0" dirty="0" smtClean="0">
              <a:ln>
                <a:noFill/>
              </a:ln>
              <a:solidFill>
                <a:srgbClr val="000099"/>
              </a:solidFill>
              <a:effectLst/>
              <a:latin typeface="+mn-lt"/>
              <a:ea typeface="Arial Unicode MS" pitchFamily="34" charset="-128"/>
              <a:cs typeface="Arial Unicode MS" pitchFamily="34" charset="-128"/>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it-IT" sz="2800" b="0" i="0" u="none" strike="noStrike" cap="none" normalizeH="0" baseline="0" dirty="0" smtClean="0">
                <a:ln>
                  <a:noFill/>
                </a:ln>
                <a:solidFill>
                  <a:srgbClr val="000099"/>
                </a:solidFill>
                <a:effectLst/>
                <a:latin typeface="+mn-lt"/>
                <a:ea typeface="Times New Roman" pitchFamily="18" charset="0"/>
                <a:cs typeface="Times New Roman" pitchFamily="18" charset="0"/>
              </a:rPr>
              <a:t>La leadership per l’apprendimento implica il </a:t>
            </a:r>
            <a:r>
              <a:rPr kumimoji="0" lang="it-IT" sz="2800" b="1" i="0" u="none" strike="noStrike" cap="none" normalizeH="0" baseline="0" dirty="0" smtClean="0">
                <a:ln>
                  <a:noFill/>
                </a:ln>
                <a:solidFill>
                  <a:srgbClr val="000099"/>
                </a:solidFill>
                <a:effectLst/>
                <a:latin typeface="+mn-lt"/>
                <a:ea typeface="Times New Roman" pitchFamily="18" charset="0"/>
                <a:cs typeface="Times New Roman" pitchFamily="18" charset="0"/>
              </a:rPr>
              <a:t>render conto del proprio operato</a:t>
            </a:r>
            <a:endParaRPr kumimoji="0" lang="it-IT" sz="2800" b="0" i="0" u="none" strike="noStrike" cap="none" normalizeH="0" baseline="0" dirty="0" smtClean="0">
              <a:ln>
                <a:noFill/>
              </a:ln>
              <a:solidFill>
                <a:srgbClr val="000099"/>
              </a:solidFill>
              <a:effectLst/>
              <a:latin typeface="+mn-lt"/>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fondo_matta_010"/>
          <p:cNvPicPr>
            <a:picLocks noChangeAspect="1" noChangeArrowheads="1"/>
          </p:cNvPicPr>
          <p:nvPr/>
        </p:nvPicPr>
        <p:blipFill>
          <a:blip r:embed="rId2" cstate="print">
            <a:lum bright="42000" contrast="-100000"/>
            <a:grayscl/>
            <a:biLevel thresh="50000"/>
          </a:blip>
          <a:srcRect/>
          <a:stretch>
            <a:fillRect/>
          </a:stretch>
        </p:blipFill>
        <p:spPr bwMode="auto">
          <a:xfrm>
            <a:off x="0" y="0"/>
            <a:ext cx="9220200" cy="7010400"/>
          </a:xfrm>
          <a:prstGeom prst="rect">
            <a:avLst/>
          </a:prstGeom>
          <a:noFill/>
          <a:ln w="9525">
            <a:noFill/>
            <a:miter lim="800000"/>
            <a:headEnd/>
            <a:tailEnd/>
          </a:ln>
        </p:spPr>
      </p:pic>
      <p:pic>
        <p:nvPicPr>
          <p:cNvPr id="499715" name="Picture 3" descr="desa"/>
          <p:cNvPicPr>
            <a:picLocks noChangeAspect="1" noChangeArrowheads="1"/>
          </p:cNvPicPr>
          <p:nvPr/>
        </p:nvPicPr>
        <p:blipFill>
          <a:blip r:embed="rId3" cstate="print"/>
          <a:srcRect/>
          <a:stretch>
            <a:fillRect/>
          </a:stretch>
        </p:blipFill>
        <p:spPr bwMode="auto">
          <a:xfrm>
            <a:off x="3203848" y="3573016"/>
            <a:ext cx="2808287" cy="2665413"/>
          </a:xfrm>
          <a:prstGeom prst="rect">
            <a:avLst/>
          </a:prstGeom>
          <a:noFill/>
          <a:ln w="9525">
            <a:noFill/>
            <a:miter lim="800000"/>
            <a:headEnd/>
            <a:tailEnd/>
          </a:ln>
        </p:spPr>
      </p:pic>
      <p:sp>
        <p:nvSpPr>
          <p:cNvPr id="11268" name="Rectangle 4"/>
          <p:cNvSpPr>
            <a:spLocks noChangeAspect="1" noChangeArrowheads="1"/>
          </p:cNvSpPr>
          <p:nvPr/>
        </p:nvSpPr>
        <p:spPr bwMode="auto">
          <a:xfrm>
            <a:off x="539750" y="620713"/>
            <a:ext cx="8064500" cy="5761037"/>
          </a:xfrm>
          <a:prstGeom prst="rect">
            <a:avLst/>
          </a:prstGeom>
          <a:noFill/>
          <a:ln w="38100">
            <a:solidFill>
              <a:srgbClr val="B5A5F9"/>
            </a:solidFill>
            <a:miter lim="800000"/>
            <a:headEnd/>
            <a:tailEnd/>
          </a:ln>
        </p:spPr>
        <p:txBody>
          <a:bodyPr wrap="none" anchor="ctr"/>
          <a:lstStyle/>
          <a:p>
            <a:endParaRPr lang="it-IT" sz="2000"/>
          </a:p>
        </p:txBody>
      </p:sp>
      <p:sp>
        <p:nvSpPr>
          <p:cNvPr id="499717" name="Rectangle 5"/>
          <p:cNvSpPr>
            <a:spLocks noChangeArrowheads="1"/>
          </p:cNvSpPr>
          <p:nvPr/>
        </p:nvSpPr>
        <p:spPr bwMode="auto">
          <a:xfrm>
            <a:off x="971600" y="885825"/>
            <a:ext cx="7389763" cy="2349500"/>
          </a:xfrm>
          <a:prstGeom prst="rect">
            <a:avLst/>
          </a:prstGeom>
          <a:noFill/>
          <a:ln w="9525">
            <a:noFill/>
            <a:miter lim="800000"/>
            <a:headEnd/>
            <a:tailEnd/>
          </a:ln>
        </p:spPr>
        <p:txBody>
          <a:bodyPr wrap="square" anchor="ctr">
            <a:spAutoFit/>
          </a:bodyPr>
          <a:lstStyle/>
          <a:p>
            <a:pPr algn="ctr"/>
            <a:r>
              <a:rPr lang="it-IT" sz="3600" dirty="0">
                <a:solidFill>
                  <a:srgbClr val="000099"/>
                </a:solidFill>
              </a:rPr>
              <a:t>“Per me la garanzia di una buona scuola è: </a:t>
            </a:r>
          </a:p>
          <a:p>
            <a:pPr algn="ctr"/>
            <a:r>
              <a:rPr lang="it-IT" sz="3600" dirty="0">
                <a:solidFill>
                  <a:srgbClr val="000099"/>
                </a:solidFill>
              </a:rPr>
              <a:t>un buon Direttore”</a:t>
            </a:r>
            <a:r>
              <a:rPr lang="it-IT" sz="2800" dirty="0">
                <a:solidFill>
                  <a:srgbClr val="000099"/>
                </a:solidFill>
              </a:rPr>
              <a:t> </a:t>
            </a:r>
          </a:p>
          <a:p>
            <a:pPr algn="ctr"/>
            <a:r>
              <a:rPr lang="it-IT" sz="2000" dirty="0">
                <a:solidFill>
                  <a:srgbClr val="000099"/>
                </a:solidFill>
              </a:rPr>
              <a:t>(Francesco De </a:t>
            </a:r>
            <a:r>
              <a:rPr lang="it-IT" sz="2000" dirty="0" err="1">
                <a:solidFill>
                  <a:srgbClr val="000099"/>
                </a:solidFill>
              </a:rPr>
              <a:t>Santis</a:t>
            </a:r>
            <a:r>
              <a:rPr lang="it-IT" sz="2000" dirty="0">
                <a:solidFill>
                  <a:srgbClr val="000099"/>
                </a:solidFill>
              </a:rPr>
              <a:t>: </a:t>
            </a:r>
          </a:p>
          <a:p>
            <a:pPr algn="ctr"/>
            <a:r>
              <a:rPr lang="it-IT" sz="2000" i="1" dirty="0">
                <a:solidFill>
                  <a:srgbClr val="000099"/>
                </a:solidFill>
              </a:rPr>
              <a:t>Discorso al Parlamento</a:t>
            </a:r>
            <a:r>
              <a:rPr lang="it-IT" sz="2000" dirty="0">
                <a:solidFill>
                  <a:srgbClr val="000099"/>
                </a:solidFill>
              </a:rPr>
              <a:t> 1874)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9717">
                                            <p:txEl>
                                              <p:pRg st="0" end="0"/>
                                            </p:txEl>
                                          </p:spTgt>
                                        </p:tgtEl>
                                        <p:attrNameLst>
                                          <p:attrName>style.visibility</p:attrName>
                                        </p:attrNameLst>
                                      </p:cBhvr>
                                      <p:to>
                                        <p:strVal val="visible"/>
                                      </p:to>
                                    </p:set>
                                    <p:anim calcmode="lin" valueType="num">
                                      <p:cBhvr additive="base">
                                        <p:cTn id="7" dur="500" fill="hold"/>
                                        <p:tgtEl>
                                          <p:spTgt spid="4997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97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9717">
                                            <p:txEl>
                                              <p:pRg st="1" end="1"/>
                                            </p:txEl>
                                          </p:spTgt>
                                        </p:tgtEl>
                                        <p:attrNameLst>
                                          <p:attrName>style.visibility</p:attrName>
                                        </p:attrNameLst>
                                      </p:cBhvr>
                                      <p:to>
                                        <p:strVal val="visible"/>
                                      </p:to>
                                    </p:set>
                                    <p:anim calcmode="lin" valueType="num">
                                      <p:cBhvr additive="base">
                                        <p:cTn id="11" dur="500" fill="hold"/>
                                        <p:tgtEl>
                                          <p:spTgt spid="4997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971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9717">
                                            <p:txEl>
                                              <p:pRg st="2" end="2"/>
                                            </p:txEl>
                                          </p:spTgt>
                                        </p:tgtEl>
                                        <p:attrNameLst>
                                          <p:attrName>style.visibility</p:attrName>
                                        </p:attrNameLst>
                                      </p:cBhvr>
                                      <p:to>
                                        <p:strVal val="visible"/>
                                      </p:to>
                                    </p:set>
                                    <p:anim calcmode="lin" valueType="num">
                                      <p:cBhvr additive="base">
                                        <p:cTn id="15" dur="500" fill="hold"/>
                                        <p:tgtEl>
                                          <p:spTgt spid="49971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971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9717">
                                            <p:txEl>
                                              <p:pRg st="3" end="3"/>
                                            </p:txEl>
                                          </p:spTgt>
                                        </p:tgtEl>
                                        <p:attrNameLst>
                                          <p:attrName>style.visibility</p:attrName>
                                        </p:attrNameLst>
                                      </p:cBhvr>
                                      <p:to>
                                        <p:strVal val="visible"/>
                                      </p:to>
                                    </p:set>
                                    <p:anim calcmode="lin" valueType="num">
                                      <p:cBhvr additive="base">
                                        <p:cTn id="19" dur="500" fill="hold"/>
                                        <p:tgtEl>
                                          <p:spTgt spid="4997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97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99715"/>
                                        </p:tgtEl>
                                        <p:attrNameLst>
                                          <p:attrName>style.visibility</p:attrName>
                                        </p:attrNameLst>
                                      </p:cBhvr>
                                      <p:to>
                                        <p:strVal val="visible"/>
                                      </p:to>
                                    </p:set>
                                    <p:animEffect transition="in" filter="blinds(horizontal)">
                                      <p:cBhvr>
                                        <p:cTn id="25" dur="500"/>
                                        <p:tgtEl>
                                          <p:spTgt spid="499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5" name="Rectangle 5"/>
          <p:cNvSpPr>
            <a:spLocks noChangeArrowheads="1"/>
          </p:cNvSpPr>
          <p:nvPr/>
        </p:nvSpPr>
        <p:spPr bwMode="auto">
          <a:xfrm>
            <a:off x="827584" y="1916832"/>
            <a:ext cx="7705725" cy="3095625"/>
          </a:xfrm>
          <a:prstGeom prst="rect">
            <a:avLst/>
          </a:prstGeom>
          <a:solidFill>
            <a:schemeClr val="accent4">
              <a:lumMod val="75000"/>
            </a:schemeClr>
          </a:solidFill>
          <a:ln w="9525">
            <a:solidFill>
              <a:schemeClr val="tx1"/>
            </a:solidFill>
            <a:miter lim="800000"/>
            <a:headEnd/>
            <a:tailEnd/>
          </a:ln>
          <a:effectLst/>
        </p:spPr>
        <p:txBody>
          <a:bodyPr wrap="none" anchor="ctr"/>
          <a:lstStyle/>
          <a:p>
            <a:pPr algn="ctr"/>
            <a:r>
              <a:rPr lang="it-IT" sz="4400" b="1" dirty="0" smtClean="0">
                <a:solidFill>
                  <a:srgbClr val="0033CC"/>
                </a:solidFill>
                <a:latin typeface="+mj-lt"/>
              </a:rPr>
              <a:t>Gli strumenti</a:t>
            </a:r>
            <a:endParaRPr lang="it-IT" sz="4400" b="1" dirty="0">
              <a:solidFill>
                <a:srgbClr val="0033CC"/>
              </a:solidFill>
              <a:latin typeface="+mj-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772816"/>
            <a:ext cx="8280400" cy="4894262"/>
          </a:xfrm>
          <a:prstGeom prst="rect">
            <a:avLst/>
          </a:prstGeom>
          <a:solidFill>
            <a:schemeClr val="accent3">
              <a:lumMod val="40000"/>
              <a:lumOff val="60000"/>
            </a:schemeClr>
          </a:solidFill>
        </p:spPr>
        <p:txBody>
          <a:bodyPr>
            <a:spAutoFit/>
          </a:bodyPr>
          <a:lstStyle/>
          <a:p>
            <a:pPr>
              <a:defRPr/>
            </a:pPr>
            <a:endParaRPr lang="it-IT" sz="2400" dirty="0">
              <a:solidFill>
                <a:srgbClr val="000099"/>
              </a:solidFill>
              <a:latin typeface="Arial" charset="0"/>
            </a:endParaRPr>
          </a:p>
          <a:p>
            <a:pPr marL="342900" indent="-342900">
              <a:buFontTx/>
              <a:buAutoNum type="arabicParenR"/>
              <a:defRPr/>
            </a:pPr>
            <a:r>
              <a:rPr lang="it-IT" sz="2400" dirty="0">
                <a:solidFill>
                  <a:srgbClr val="000099"/>
                </a:solidFill>
                <a:latin typeface="Arial" charset="0"/>
              </a:rPr>
              <a:t>analisi e verifica del proprio servizio sulla base dei </a:t>
            </a:r>
            <a:r>
              <a:rPr lang="it-IT" sz="2400" b="1" dirty="0">
                <a:solidFill>
                  <a:srgbClr val="000099"/>
                </a:solidFill>
                <a:latin typeface="Arial" charset="0"/>
              </a:rPr>
              <a:t>dati resi disponibili dal sistema informativo del Ministero</a:t>
            </a:r>
            <a:r>
              <a:rPr lang="it-IT" sz="2400" dirty="0">
                <a:solidFill>
                  <a:srgbClr val="000099"/>
                </a:solidFill>
                <a:latin typeface="Arial" charset="0"/>
              </a:rPr>
              <a:t>, delle </a:t>
            </a:r>
            <a:r>
              <a:rPr lang="it-IT" sz="2400" b="1" dirty="0">
                <a:solidFill>
                  <a:srgbClr val="000099"/>
                </a:solidFill>
                <a:latin typeface="Arial" charset="0"/>
              </a:rPr>
              <a:t>rilevazioni sugli apprendimenti e delle elaborazioni sul valore aggiunto restituite dall'Invals</a:t>
            </a:r>
            <a:r>
              <a:rPr lang="it-IT" sz="2400" dirty="0">
                <a:solidFill>
                  <a:srgbClr val="000099"/>
                </a:solidFill>
                <a:latin typeface="Arial" charset="0"/>
              </a:rPr>
              <a:t>i, oltre a </a:t>
            </a:r>
            <a:r>
              <a:rPr lang="it-IT" sz="2400" b="1" dirty="0">
                <a:solidFill>
                  <a:srgbClr val="000099"/>
                </a:solidFill>
                <a:latin typeface="Arial" charset="0"/>
              </a:rPr>
              <a:t>ulteriori elementi significativi integrati dalla stessa scuola;</a:t>
            </a:r>
          </a:p>
          <a:p>
            <a:pPr marL="342900" indent="-342900">
              <a:buFontTx/>
              <a:buAutoNum type="arabicParenR"/>
              <a:defRPr/>
            </a:pPr>
            <a:endParaRPr lang="it-IT" sz="2400" dirty="0">
              <a:solidFill>
                <a:srgbClr val="000099"/>
              </a:solidFill>
              <a:latin typeface="Arial" charset="0"/>
            </a:endParaRPr>
          </a:p>
          <a:p>
            <a:pPr marL="342900" indent="-342900">
              <a:buFontTx/>
              <a:buAutoNum type="arabicParenR"/>
              <a:defRPr/>
            </a:pPr>
            <a:r>
              <a:rPr lang="it-IT" sz="2400" dirty="0">
                <a:solidFill>
                  <a:srgbClr val="000099"/>
                </a:solidFill>
                <a:latin typeface="Arial" charset="0"/>
              </a:rPr>
              <a:t>elaborazione di un </a:t>
            </a:r>
            <a:r>
              <a:rPr lang="it-IT" sz="2400" b="1" dirty="0">
                <a:solidFill>
                  <a:srgbClr val="000099"/>
                </a:solidFill>
                <a:latin typeface="Arial" charset="0"/>
              </a:rPr>
              <a:t>rapporto di autovalutazione </a:t>
            </a:r>
            <a:r>
              <a:rPr lang="it-IT" sz="2400" dirty="0">
                <a:solidFill>
                  <a:srgbClr val="000099"/>
                </a:solidFill>
                <a:latin typeface="Arial" charset="0"/>
              </a:rPr>
              <a:t>in formato elettronico, secondo un quadro di riferimento predisposto dall’Invalsi, e </a:t>
            </a:r>
            <a:r>
              <a:rPr lang="it-IT" sz="2400" b="1" dirty="0">
                <a:solidFill>
                  <a:srgbClr val="000099"/>
                </a:solidFill>
                <a:latin typeface="Arial" charset="0"/>
              </a:rPr>
              <a:t>formulazione di un piano di miglioramento</a:t>
            </a:r>
            <a:r>
              <a:rPr lang="it-IT" sz="2400" dirty="0">
                <a:solidFill>
                  <a:srgbClr val="000099"/>
                </a:solidFill>
                <a:latin typeface="Arial" charset="0"/>
              </a:rPr>
              <a:t>;</a:t>
            </a:r>
          </a:p>
          <a:p>
            <a:pPr>
              <a:defRPr/>
            </a:pPr>
            <a:endParaRPr lang="it-IT" sz="2400" dirty="0">
              <a:solidFill>
                <a:srgbClr val="000099"/>
              </a:solidFill>
              <a:latin typeface="Arial" charset="0"/>
            </a:endParaRPr>
          </a:p>
        </p:txBody>
      </p:sp>
      <p:sp>
        <p:nvSpPr>
          <p:cNvPr id="5" name="Rectangle 1"/>
          <p:cNvSpPr>
            <a:spLocks noChangeArrowheads="1"/>
          </p:cNvSpPr>
          <p:nvPr/>
        </p:nvSpPr>
        <p:spPr bwMode="auto">
          <a:xfrm>
            <a:off x="323528" y="-26814"/>
            <a:ext cx="8280920" cy="1384995"/>
          </a:xfrm>
          <a:prstGeom prst="rect">
            <a:avLst/>
          </a:prstGeom>
          <a:noFill/>
          <a:ln w="9525">
            <a:noFill/>
            <a:miter lim="800000"/>
            <a:headEnd/>
            <a:tailEnd/>
          </a:ln>
          <a:effectLst/>
        </p:spPr>
        <p:txBody>
          <a:bodyPr wrap="square" anchor="ctr">
            <a:spAutoFit/>
          </a:bodyPr>
          <a:lstStyle/>
          <a:p>
            <a:pPr algn="ctr" eaLnBrk="0" hangingPunct="0">
              <a:defRPr/>
            </a:pPr>
            <a:r>
              <a:rPr lang="it-IT" sz="2800" b="1" dirty="0">
                <a:solidFill>
                  <a:srgbClr val="000099"/>
                </a:solidFill>
                <a:latin typeface="Arial" charset="0"/>
              </a:rPr>
              <a:t>Autovalutazione delle istituzioni </a:t>
            </a:r>
            <a:r>
              <a:rPr lang="it-IT" sz="2800" b="1" dirty="0" smtClean="0">
                <a:solidFill>
                  <a:srgbClr val="000099"/>
                </a:solidFill>
                <a:latin typeface="Arial" charset="0"/>
              </a:rPr>
              <a:t>scolastiche</a:t>
            </a:r>
          </a:p>
          <a:p>
            <a:pPr algn="ctr" eaLnBrk="0" hangingPunct="0">
              <a:defRPr/>
            </a:pPr>
            <a:r>
              <a:rPr lang="it-IT" sz="2800" b="1" dirty="0" smtClean="0">
                <a:solidFill>
                  <a:srgbClr val="000099"/>
                </a:solidFill>
                <a:ea typeface="Times New Roman" pitchFamily="18" charset="0"/>
                <a:cs typeface="Times New Roman" pitchFamily="18" charset="0"/>
              </a:rPr>
              <a:t>DPR 28 marzo 2013 n. 80 </a:t>
            </a:r>
          </a:p>
          <a:p>
            <a:pPr algn="ctr" eaLnBrk="0" hangingPunct="0">
              <a:defRPr/>
            </a:pPr>
            <a:r>
              <a:rPr lang="it-IT" sz="2800" dirty="0" smtClean="0">
                <a:solidFill>
                  <a:srgbClr val="000099"/>
                </a:solidFill>
                <a:ea typeface="Times New Roman" pitchFamily="18" charset="0"/>
                <a:cs typeface="Times New Roman" pitchFamily="18" charset="0"/>
              </a:rPr>
              <a:t>Art. 6 comma 1 lettera a.</a:t>
            </a:r>
            <a:endParaRPr lang="it-IT" sz="2800" b="1" dirty="0">
              <a:solidFill>
                <a:srgbClr val="000099"/>
              </a:solidFill>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olo 1"/>
          <p:cNvSpPr>
            <a:spLocks noGrp="1"/>
          </p:cNvSpPr>
          <p:nvPr>
            <p:ph type="title"/>
          </p:nvPr>
        </p:nvSpPr>
        <p:spPr>
          <a:xfrm>
            <a:off x="323850" y="274638"/>
            <a:ext cx="8362950" cy="777875"/>
          </a:xfrm>
        </p:spPr>
        <p:txBody>
          <a:bodyPr/>
          <a:lstStyle/>
          <a:p>
            <a:pPr algn="ctr" eaLnBrk="1" hangingPunct="1"/>
            <a:r>
              <a:rPr lang="it-IT" sz="3200" smtClean="0">
                <a:solidFill>
                  <a:srgbClr val="003399"/>
                </a:solidFill>
              </a:rPr>
              <a:t>In prospettiva</a:t>
            </a:r>
          </a:p>
        </p:txBody>
      </p:sp>
      <p:sp>
        <p:nvSpPr>
          <p:cNvPr id="3" name="Segnaposto contenuto 2"/>
          <p:cNvSpPr>
            <a:spLocks noGrp="1"/>
          </p:cNvSpPr>
          <p:nvPr>
            <p:ph idx="1"/>
          </p:nvPr>
        </p:nvSpPr>
        <p:spPr>
          <a:xfrm>
            <a:off x="323850" y="1052513"/>
            <a:ext cx="8362950" cy="5545137"/>
          </a:xfrm>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buFont typeface="Arial" charset="0"/>
              <a:buNone/>
              <a:defRPr/>
            </a:pPr>
            <a:endParaRPr lang="it-IT" b="1" dirty="0" smtClean="0"/>
          </a:p>
          <a:p>
            <a:pPr eaLnBrk="1" hangingPunct="1">
              <a:buFont typeface="Arial" charset="0"/>
              <a:buNone/>
              <a:defRPr/>
            </a:pPr>
            <a:endParaRPr lang="it-IT" b="1" dirty="0" smtClean="0"/>
          </a:p>
          <a:p>
            <a:pPr eaLnBrk="1" hangingPunct="1">
              <a:buFont typeface="Arial" charset="0"/>
              <a:buNone/>
              <a:defRPr/>
            </a:pPr>
            <a:endParaRPr lang="it-IT" b="1" dirty="0" smtClean="0"/>
          </a:p>
          <a:p>
            <a:pPr eaLnBrk="1" hangingPunct="1">
              <a:buFont typeface="Arial" charset="0"/>
              <a:buNone/>
              <a:defRPr/>
            </a:pPr>
            <a:endParaRPr lang="it-IT" dirty="0" smtClean="0"/>
          </a:p>
          <a:p>
            <a:pPr eaLnBrk="1" hangingPunct="1">
              <a:buFont typeface="Arial" charset="0"/>
              <a:buNone/>
              <a:defRPr/>
            </a:pPr>
            <a:endParaRPr lang="it-IT" dirty="0" smtClean="0"/>
          </a:p>
          <a:p>
            <a:pPr eaLnBrk="1" hangingPunct="1">
              <a:buFont typeface="Arial" charset="0"/>
              <a:buNone/>
              <a:defRPr/>
            </a:pPr>
            <a:endParaRPr lang="it-IT" dirty="0" smtClean="0"/>
          </a:p>
          <a:p>
            <a:pPr eaLnBrk="1" hangingPunct="1">
              <a:buFont typeface="Arial" charset="0"/>
              <a:buNone/>
              <a:defRPr/>
            </a:pPr>
            <a:endParaRPr lang="it-IT" dirty="0"/>
          </a:p>
        </p:txBody>
      </p:sp>
      <p:graphicFrame>
        <p:nvGraphicFramePr>
          <p:cNvPr id="4" name="Tabella 3"/>
          <p:cNvGraphicFramePr>
            <a:graphicFrameLocks noGrp="1"/>
          </p:cNvGraphicFramePr>
          <p:nvPr/>
        </p:nvGraphicFramePr>
        <p:xfrm>
          <a:off x="611188" y="1341438"/>
          <a:ext cx="7776864" cy="2225040"/>
        </p:xfrm>
        <a:graphic>
          <a:graphicData uri="http://schemas.openxmlformats.org/drawingml/2006/table">
            <a:tbl>
              <a:tblPr firstRow="1" bandRow="1">
                <a:tableStyleId>{5C22544A-7EE6-4342-B048-85BDC9FD1C3A}</a:tableStyleId>
              </a:tblPr>
              <a:tblGrid>
                <a:gridCol w="7776864"/>
              </a:tblGrid>
              <a:tr h="1152128">
                <a:tc>
                  <a:txBody>
                    <a:bodyPr/>
                    <a:lstStyle/>
                    <a:p>
                      <a:pPr marL="514350" lvl="0" indent="-514350" algn="ctr">
                        <a:buAutoNum type="arabicPeriod"/>
                      </a:pPr>
                      <a:r>
                        <a:rPr lang="it-IT" sz="2800" dirty="0" smtClean="0"/>
                        <a:t>Fascicolo Scuola in chiaro</a:t>
                      </a:r>
                    </a:p>
                    <a:p>
                      <a:pPr lvl="0" algn="ctr"/>
                      <a:r>
                        <a:rPr lang="it-IT" sz="2800" dirty="0" smtClean="0"/>
                        <a:t>2. Dati prove Invalsi</a:t>
                      </a:r>
                    </a:p>
                    <a:p>
                      <a:pPr lvl="0" algn="ctr"/>
                      <a:r>
                        <a:rPr lang="it-IT" sz="2800" dirty="0" smtClean="0">
                          <a:solidFill>
                            <a:schemeClr val="tx1"/>
                          </a:solidFill>
                        </a:rPr>
                        <a:t>3.</a:t>
                      </a:r>
                      <a:r>
                        <a:rPr lang="it-IT" sz="2800" baseline="0" dirty="0" smtClean="0">
                          <a:solidFill>
                            <a:schemeClr val="tx1"/>
                          </a:solidFill>
                        </a:rPr>
                        <a:t> </a:t>
                      </a:r>
                      <a:r>
                        <a:rPr lang="it-IT" sz="2800" dirty="0" smtClean="0">
                          <a:solidFill>
                            <a:schemeClr val="tx1"/>
                          </a:solidFill>
                        </a:rPr>
                        <a:t>Questionario scuola</a:t>
                      </a:r>
                    </a:p>
                    <a:p>
                      <a:pPr lvl="0" algn="ctr"/>
                      <a:r>
                        <a:rPr lang="it-IT" sz="2800" dirty="0" smtClean="0">
                          <a:solidFill>
                            <a:schemeClr val="bg1"/>
                          </a:solidFill>
                        </a:rPr>
                        <a:t>4. Questionari</a:t>
                      </a:r>
                      <a:r>
                        <a:rPr lang="it-IT" sz="2800" baseline="0" dirty="0" smtClean="0">
                          <a:solidFill>
                            <a:schemeClr val="bg1"/>
                          </a:solidFill>
                        </a:rPr>
                        <a:t> di percezione</a:t>
                      </a:r>
                      <a:endParaRPr lang="it-IT" sz="2800" dirty="0" smtClean="0">
                        <a:solidFill>
                          <a:schemeClr val="bg1"/>
                        </a:solidFill>
                      </a:endParaRPr>
                    </a:p>
                    <a:p>
                      <a:pPr lvl="0" algn="ctr"/>
                      <a:endParaRPr lang="it-IT" sz="2800" dirty="0" smtClean="0"/>
                    </a:p>
                  </a:txBody>
                  <a:tcPr>
                    <a:solidFill>
                      <a:srgbClr val="0033CC"/>
                    </a:solidFill>
                  </a:tcPr>
                </a:tc>
              </a:tr>
            </a:tbl>
          </a:graphicData>
        </a:graphic>
      </p:graphicFrame>
      <p:graphicFrame>
        <p:nvGraphicFramePr>
          <p:cNvPr id="5" name="Tabella 4"/>
          <p:cNvGraphicFramePr>
            <a:graphicFrameLocks noGrp="1"/>
          </p:cNvGraphicFramePr>
          <p:nvPr/>
        </p:nvGraphicFramePr>
        <p:xfrm>
          <a:off x="611560" y="3645024"/>
          <a:ext cx="7776864" cy="1296144"/>
        </p:xfrm>
        <a:graphic>
          <a:graphicData uri="http://schemas.openxmlformats.org/drawingml/2006/table">
            <a:tbl>
              <a:tblPr firstRow="1" bandRow="1">
                <a:tableStyleId>{5C22544A-7EE6-4342-B048-85BDC9FD1C3A}</a:tableStyleId>
              </a:tblPr>
              <a:tblGrid>
                <a:gridCol w="7776864"/>
              </a:tblGrid>
              <a:tr h="1296144">
                <a:tc>
                  <a:txBody>
                    <a:bodyPr/>
                    <a:lstStyle/>
                    <a:p>
                      <a:pPr lvl="0" algn="ctr"/>
                      <a:endParaRPr lang="it-IT" sz="2800" dirty="0" smtClean="0">
                        <a:solidFill>
                          <a:schemeClr val="tx1"/>
                        </a:solidFill>
                      </a:endParaRPr>
                    </a:p>
                    <a:p>
                      <a:pPr lvl="0" algn="ctr"/>
                      <a:r>
                        <a:rPr lang="it-IT" sz="2800" dirty="0" smtClean="0">
                          <a:solidFill>
                            <a:schemeClr val="tx1"/>
                          </a:solidFill>
                        </a:rPr>
                        <a:t>Strumenti di autovalutazione della scuola</a:t>
                      </a:r>
                    </a:p>
                  </a:txBody>
                  <a:tcPr>
                    <a:solidFill>
                      <a:schemeClr val="bg1">
                        <a:lumMod val="50000"/>
                      </a:schemeClr>
                    </a:solidFill>
                  </a:tcPr>
                </a:tc>
              </a:tr>
            </a:tbl>
          </a:graphicData>
        </a:graphic>
      </p:graphicFrame>
      <p:sp>
        <p:nvSpPr>
          <p:cNvPr id="6" name="Freccia in giù 5"/>
          <p:cNvSpPr/>
          <p:nvPr/>
        </p:nvSpPr>
        <p:spPr>
          <a:xfrm>
            <a:off x="1187624" y="3284984"/>
            <a:ext cx="3603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Freccia in giù 6"/>
          <p:cNvSpPr/>
          <p:nvPr/>
        </p:nvSpPr>
        <p:spPr>
          <a:xfrm rot="10800000">
            <a:off x="7452320" y="3212976"/>
            <a:ext cx="3603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Freccia in giù 7"/>
          <p:cNvSpPr/>
          <p:nvPr/>
        </p:nvSpPr>
        <p:spPr>
          <a:xfrm>
            <a:off x="3923928" y="4797153"/>
            <a:ext cx="1223963"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aphicFrame>
        <p:nvGraphicFramePr>
          <p:cNvPr id="9" name="Tabella 8"/>
          <p:cNvGraphicFramePr>
            <a:graphicFrameLocks noGrp="1"/>
          </p:cNvGraphicFramePr>
          <p:nvPr/>
        </p:nvGraphicFramePr>
        <p:xfrm>
          <a:off x="684213" y="5445125"/>
          <a:ext cx="7776864" cy="1080120"/>
        </p:xfrm>
        <a:graphic>
          <a:graphicData uri="http://schemas.openxmlformats.org/drawingml/2006/table">
            <a:tbl>
              <a:tblPr firstRow="1" bandRow="1">
                <a:tableStyleId>{5C22544A-7EE6-4342-B048-85BDC9FD1C3A}</a:tableStyleId>
              </a:tblPr>
              <a:tblGrid>
                <a:gridCol w="7776864"/>
              </a:tblGrid>
              <a:tr h="1080120">
                <a:tc>
                  <a:txBody>
                    <a:bodyPr/>
                    <a:lstStyle/>
                    <a:p>
                      <a:pPr marL="514350" lvl="0" indent="-514350" algn="ctr">
                        <a:buNone/>
                      </a:pPr>
                      <a:r>
                        <a:rPr lang="it-IT" sz="2800" dirty="0" smtClean="0">
                          <a:solidFill>
                            <a:srgbClr val="003399"/>
                          </a:solidFill>
                        </a:rPr>
                        <a:t>RAPPORTO</a:t>
                      </a:r>
                      <a:r>
                        <a:rPr lang="it-IT" sz="2800" baseline="0" dirty="0" smtClean="0">
                          <a:solidFill>
                            <a:srgbClr val="003399"/>
                          </a:solidFill>
                        </a:rPr>
                        <a:t> </a:t>
                      </a:r>
                      <a:r>
                        <a:rPr lang="it-IT" sz="2800" baseline="0" dirty="0" err="1" smtClean="0">
                          <a:solidFill>
                            <a:srgbClr val="003399"/>
                          </a:solidFill>
                        </a:rPr>
                        <a:t>DI</a:t>
                      </a:r>
                      <a:r>
                        <a:rPr lang="it-IT" sz="2800" baseline="0" dirty="0" smtClean="0">
                          <a:solidFill>
                            <a:srgbClr val="003399"/>
                          </a:solidFill>
                        </a:rPr>
                        <a:t> AUTOVALUTAZIONE </a:t>
                      </a:r>
                    </a:p>
                    <a:p>
                      <a:pPr marL="514350" lvl="0" indent="-514350" algn="ctr">
                        <a:buNone/>
                      </a:pPr>
                      <a:r>
                        <a:rPr lang="it-IT" sz="2800" baseline="0" dirty="0" smtClean="0">
                          <a:solidFill>
                            <a:srgbClr val="003399"/>
                          </a:solidFill>
                        </a:rPr>
                        <a:t>DELLA/SULLA SCUOLA</a:t>
                      </a:r>
                      <a:endParaRPr lang="it-IT" sz="2800" dirty="0" smtClean="0">
                        <a:solidFill>
                          <a:srgbClr val="003399"/>
                        </a:solidFill>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323528" y="620688"/>
          <a:ext cx="8352928" cy="5760640"/>
        </p:xfrm>
        <a:graphic>
          <a:graphicData uri="http://schemas.openxmlformats.org/drawingml/2006/table">
            <a:tbl>
              <a:tblPr firstRow="1" bandRow="1">
                <a:tableStyleId>{7DF18680-E054-41AD-8BC1-D1AEF772440D}</a:tableStyleId>
              </a:tblPr>
              <a:tblGrid>
                <a:gridCol w="4069130"/>
                <a:gridCol w="4283798"/>
              </a:tblGrid>
              <a:tr h="2505876">
                <a:tc>
                  <a:txBody>
                    <a:bodyPr/>
                    <a:lstStyle/>
                    <a:p>
                      <a:pPr algn="ctr"/>
                      <a:endParaRPr lang="it-IT" sz="2800" dirty="0" smtClean="0">
                        <a:solidFill>
                          <a:srgbClr val="0033CC"/>
                        </a:solidFill>
                      </a:endParaRPr>
                    </a:p>
                    <a:p>
                      <a:pPr algn="ctr"/>
                      <a:endParaRPr lang="it-IT" sz="2800" dirty="0" smtClean="0">
                        <a:solidFill>
                          <a:srgbClr val="0033CC"/>
                        </a:solidFill>
                      </a:endParaRPr>
                    </a:p>
                    <a:p>
                      <a:pPr algn="ctr"/>
                      <a:r>
                        <a:rPr lang="it-IT" sz="2800" dirty="0" smtClean="0">
                          <a:solidFill>
                            <a:srgbClr val="0033CC"/>
                          </a:solidFill>
                        </a:rPr>
                        <a:t>1. ANALISI</a:t>
                      </a:r>
                    </a:p>
                    <a:p>
                      <a:pPr algn="ctr"/>
                      <a:r>
                        <a:rPr lang="it-IT" sz="2800" dirty="0" smtClean="0">
                          <a:solidFill>
                            <a:srgbClr val="0033CC"/>
                          </a:solidFill>
                        </a:rPr>
                        <a:t>DELLA SITUAZIONE</a:t>
                      </a:r>
                      <a:endParaRPr lang="it-IT" sz="2800" b="1" dirty="0">
                        <a:solidFill>
                          <a:srgbClr val="0033CC"/>
                        </a:solidFill>
                      </a:endParaRPr>
                    </a:p>
                  </a:txBody>
                  <a:tcPr>
                    <a:solidFill>
                      <a:schemeClr val="accent1">
                        <a:lumMod val="20000"/>
                        <a:lumOff val="80000"/>
                      </a:schemeClr>
                    </a:solidFill>
                  </a:tcPr>
                </a:tc>
                <a:tc rowSpan="2">
                  <a:txBody>
                    <a:bodyPr/>
                    <a:lstStyle/>
                    <a:p>
                      <a:r>
                        <a:rPr lang="it-IT" sz="2400" kern="1200" dirty="0" smtClean="0">
                          <a:solidFill>
                            <a:srgbClr val="0033CC"/>
                          </a:solidFill>
                        </a:rPr>
                        <a:t> </a:t>
                      </a:r>
                      <a:endParaRPr lang="it-IT" sz="2800" kern="1200" dirty="0" smtClean="0">
                        <a:solidFill>
                          <a:srgbClr val="0033CC"/>
                        </a:solidFill>
                      </a:endParaRPr>
                    </a:p>
                    <a:p>
                      <a:endParaRPr lang="it-IT" sz="2800" b="0" kern="1200" dirty="0" smtClean="0">
                        <a:solidFill>
                          <a:srgbClr val="0033CC"/>
                        </a:solidFill>
                      </a:endParaRPr>
                    </a:p>
                    <a:p>
                      <a:r>
                        <a:rPr lang="it-IT" sz="2800" b="0" kern="1200" dirty="0" smtClean="0">
                          <a:solidFill>
                            <a:srgbClr val="0033CC"/>
                          </a:solidFill>
                        </a:rPr>
                        <a:t>Il RA è sostanzialmente composto da due parti.</a:t>
                      </a:r>
                      <a:r>
                        <a:rPr lang="it-IT" sz="2800" b="0" kern="1200" baseline="0" dirty="0" smtClean="0">
                          <a:solidFill>
                            <a:srgbClr val="0033CC"/>
                          </a:solidFill>
                        </a:rPr>
                        <a:t> N</a:t>
                      </a:r>
                      <a:r>
                        <a:rPr lang="it-IT" sz="2800" b="0" kern="1200" dirty="0" smtClean="0">
                          <a:solidFill>
                            <a:srgbClr val="0033CC"/>
                          </a:solidFill>
                        </a:rPr>
                        <a:t>ella prima parte si chiede al dirigente di selezionare una serie di informazioni e di dati per leggere la propria situazione e per definire, nella seconda parte, gli obiettivi di miglioramento.</a:t>
                      </a:r>
                      <a:endParaRPr lang="it-IT" sz="2800" b="0" dirty="0">
                        <a:solidFill>
                          <a:srgbClr val="0033CC"/>
                        </a:solidFill>
                      </a:endParaRPr>
                    </a:p>
                  </a:txBody>
                  <a:tcPr/>
                </a:tc>
              </a:tr>
              <a:tr h="3254764">
                <a:tc>
                  <a:txBody>
                    <a:bodyPr/>
                    <a:lstStyle/>
                    <a:p>
                      <a:pPr algn="ctr"/>
                      <a:endParaRPr lang="it-IT" sz="2800" dirty="0" smtClean="0">
                        <a:solidFill>
                          <a:srgbClr val="0033CC"/>
                        </a:solidFill>
                      </a:endParaRPr>
                    </a:p>
                    <a:p>
                      <a:pPr algn="ctr"/>
                      <a:endParaRPr lang="it-IT" sz="2800" dirty="0" smtClean="0">
                        <a:solidFill>
                          <a:srgbClr val="0033CC"/>
                        </a:solidFill>
                      </a:endParaRPr>
                    </a:p>
                    <a:p>
                      <a:pPr algn="ctr"/>
                      <a:r>
                        <a:rPr lang="it-IT" sz="2800" b="1" dirty="0" smtClean="0">
                          <a:solidFill>
                            <a:srgbClr val="0033CC"/>
                          </a:solidFill>
                        </a:rPr>
                        <a:t>2. OBIETTIVI</a:t>
                      </a:r>
                    </a:p>
                    <a:p>
                      <a:pPr algn="ctr"/>
                      <a:r>
                        <a:rPr lang="it-IT" sz="2800" b="1" dirty="0" err="1" smtClean="0">
                          <a:solidFill>
                            <a:srgbClr val="0033CC"/>
                          </a:solidFill>
                        </a:rPr>
                        <a:t>DI</a:t>
                      </a:r>
                      <a:r>
                        <a:rPr lang="it-IT" sz="2800" b="1" dirty="0" smtClean="0">
                          <a:solidFill>
                            <a:srgbClr val="0033CC"/>
                          </a:solidFill>
                        </a:rPr>
                        <a:t> MIGLIORAMENTO</a:t>
                      </a:r>
                    </a:p>
                    <a:p>
                      <a:pPr algn="ctr"/>
                      <a:endParaRPr lang="it-IT" sz="2800" b="1" dirty="0" smtClean="0">
                        <a:solidFill>
                          <a:srgbClr val="0033CC"/>
                        </a:solidFill>
                      </a:endParaRPr>
                    </a:p>
                    <a:p>
                      <a:pPr algn="ctr"/>
                      <a:endParaRPr lang="it-IT" sz="2800" dirty="0" smtClean="0">
                        <a:solidFill>
                          <a:srgbClr val="0033CC"/>
                        </a:solidFill>
                      </a:endParaRPr>
                    </a:p>
                    <a:p>
                      <a:pPr algn="ctr"/>
                      <a:endParaRPr lang="it-IT" sz="2800" b="1" dirty="0" smtClean="0">
                        <a:solidFill>
                          <a:srgbClr val="0033CC"/>
                        </a:solidFill>
                      </a:endParaRPr>
                    </a:p>
                  </a:txBody>
                  <a:tcPr/>
                </a:tc>
                <a:tc vMerge="1">
                  <a:txBody>
                    <a:bodyPr/>
                    <a:lstStyle/>
                    <a:p>
                      <a:endParaRPr lang="it-IT" b="1"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323528" y="1196752"/>
          <a:ext cx="8496944" cy="5325326"/>
        </p:xfrm>
        <a:graphic>
          <a:graphicData uri="http://schemas.openxmlformats.org/drawingml/2006/table">
            <a:tbl>
              <a:tblPr firstRow="1" bandRow="1">
                <a:tableStyleId>{5C22544A-7EE6-4342-B048-85BDC9FD1C3A}</a:tableStyleId>
              </a:tblPr>
              <a:tblGrid>
                <a:gridCol w="878994"/>
                <a:gridCol w="3808975"/>
                <a:gridCol w="3808975"/>
              </a:tblGrid>
              <a:tr h="428871">
                <a:tc rowSpan="6">
                  <a:txBody>
                    <a:bodyPr/>
                    <a:lstStyle/>
                    <a:p>
                      <a:pPr marL="71755" marR="71755" algn="ctr">
                        <a:lnSpc>
                          <a:spcPct val="115000"/>
                        </a:lnSpc>
                        <a:spcAft>
                          <a:spcPts val="0"/>
                        </a:spcAft>
                      </a:pPr>
                      <a:r>
                        <a:rPr lang="it-IT" sz="2000" b="1" dirty="0">
                          <a:latin typeface="Times New Roman"/>
                          <a:ea typeface="Times New Roman"/>
                          <a:cs typeface="Times New Roman"/>
                        </a:rPr>
                        <a:t>ANALISI</a:t>
                      </a:r>
                      <a:endParaRPr lang="it-IT" sz="2000" dirty="0">
                        <a:latin typeface="Calibri"/>
                        <a:ea typeface="Times New Roman"/>
                        <a:cs typeface="Times New Roman"/>
                      </a:endParaRPr>
                    </a:p>
                  </a:txBody>
                  <a:tcPr marL="68580" marR="68580" marT="0" marB="0" vert="vert270">
                    <a:solidFill>
                      <a:schemeClr val="bg2"/>
                    </a:solidFill>
                  </a:tcPr>
                </a:tc>
                <a:tc gridSpan="2">
                  <a:txBody>
                    <a:bodyPr/>
                    <a:lstStyle/>
                    <a:p>
                      <a:pPr>
                        <a:lnSpc>
                          <a:spcPct val="115000"/>
                        </a:lnSpc>
                        <a:spcAft>
                          <a:spcPts val="0"/>
                        </a:spcAft>
                      </a:pPr>
                      <a:r>
                        <a:rPr lang="it-IT" sz="1800" b="1" dirty="0">
                          <a:latin typeface="Times New Roman"/>
                          <a:ea typeface="Times New Roman"/>
                          <a:cs typeface="Times New Roman"/>
                        </a:rPr>
                        <a:t>CONTESTO</a:t>
                      </a:r>
                      <a:endParaRPr lang="it-IT" sz="1800" dirty="0">
                        <a:latin typeface="Calibri"/>
                        <a:ea typeface="Times New Roman"/>
                        <a:cs typeface="Times New Roman"/>
                      </a:endParaRPr>
                    </a:p>
                  </a:txBody>
                  <a:tcPr marL="68580" marR="68580" marT="0" marB="0">
                    <a:solidFill>
                      <a:schemeClr val="bg2"/>
                    </a:solidFill>
                  </a:tcPr>
                </a:tc>
                <a:tc hMerge="1">
                  <a:txBody>
                    <a:bodyPr/>
                    <a:lstStyle/>
                    <a:p>
                      <a:endParaRPr lang="it-IT"/>
                    </a:p>
                  </a:txBody>
                  <a:tcPr/>
                </a:tc>
              </a:tr>
              <a:tr h="1383697">
                <a:tc vMerge="1">
                  <a:txBody>
                    <a:bodyPr/>
                    <a:lstStyle/>
                    <a:p>
                      <a:endParaRPr lang="it-IT"/>
                    </a:p>
                  </a:txBody>
                  <a:tcPr/>
                </a:tc>
                <a:tc>
                  <a:txBody>
                    <a:bodyPr/>
                    <a:lstStyle/>
                    <a:p>
                      <a:pPr algn="ctr">
                        <a:lnSpc>
                          <a:spcPct val="115000"/>
                        </a:lnSpc>
                        <a:spcAft>
                          <a:spcPts val="0"/>
                        </a:spcAft>
                      </a:pPr>
                      <a:endParaRPr lang="it-IT" sz="1800" dirty="0">
                        <a:latin typeface="Calibri"/>
                        <a:ea typeface="Times New Roman"/>
                        <a:cs typeface="Times New Roman"/>
                      </a:endParaRPr>
                    </a:p>
                    <a:p>
                      <a:pPr>
                        <a:lnSpc>
                          <a:spcPct val="115000"/>
                        </a:lnSpc>
                        <a:spcAft>
                          <a:spcPts val="0"/>
                        </a:spcAft>
                      </a:pPr>
                      <a:r>
                        <a:rPr lang="it-IT" sz="1800" b="1" dirty="0">
                          <a:latin typeface="Times New Roman"/>
                          <a:ea typeface="Times New Roman"/>
                          <a:cs typeface="Times New Roman"/>
                        </a:rPr>
                        <a:t>CONTESTO </a:t>
                      </a:r>
                      <a:endParaRPr lang="it-IT" sz="1800" dirty="0">
                        <a:latin typeface="Calibri"/>
                        <a:ea typeface="Times New Roman"/>
                        <a:cs typeface="Times New Roman"/>
                      </a:endParaRPr>
                    </a:p>
                    <a:p>
                      <a:pPr algn="just">
                        <a:lnSpc>
                          <a:spcPct val="115000"/>
                        </a:lnSpc>
                        <a:spcAft>
                          <a:spcPts val="0"/>
                        </a:spcAft>
                      </a:pPr>
                      <a:r>
                        <a:rPr lang="it-IT" sz="1800" b="1" dirty="0">
                          <a:latin typeface="Times New Roman"/>
                          <a:ea typeface="Times New Roman"/>
                          <a:cs typeface="Times New Roman"/>
                        </a:rPr>
                        <a:t>e RISORSE</a:t>
                      </a:r>
                      <a:endParaRPr lang="it-IT" sz="1800" dirty="0">
                        <a:latin typeface="Calibri"/>
                        <a:ea typeface="Times New Roman"/>
                        <a:cs typeface="Times New Roman"/>
                      </a:endParaRPr>
                    </a:p>
                  </a:txBody>
                  <a:tcPr marL="68580" marR="68580" marT="0" marB="0"/>
                </a:tc>
                <a:tc>
                  <a:txBody>
                    <a:bodyPr/>
                    <a:lstStyle/>
                    <a:p>
                      <a:pPr algn="just">
                        <a:lnSpc>
                          <a:spcPct val="115000"/>
                        </a:lnSpc>
                        <a:spcAft>
                          <a:spcPts val="0"/>
                        </a:spcAft>
                      </a:pPr>
                      <a:r>
                        <a:rPr lang="it-IT" sz="1600" dirty="0" smtClean="0">
                          <a:latin typeface="Times New Roman"/>
                          <a:ea typeface="Times New Roman"/>
                          <a:cs typeface="Times New Roman"/>
                        </a:rPr>
                        <a:t>Analisi </a:t>
                      </a:r>
                      <a:r>
                        <a:rPr lang="it-IT" sz="1600" dirty="0">
                          <a:latin typeface="Times New Roman"/>
                          <a:ea typeface="Times New Roman"/>
                          <a:cs typeface="Times New Roman"/>
                        </a:rPr>
                        <a:t>della situazione in forma descrittiva e attraverso l’individuazione degli elementi essenziali caratterizzanti il contesto di </a:t>
                      </a:r>
                      <a:r>
                        <a:rPr lang="it-IT" sz="1600" dirty="0" smtClean="0">
                          <a:latin typeface="Times New Roman"/>
                          <a:ea typeface="Times New Roman"/>
                          <a:cs typeface="Times New Roman"/>
                        </a:rPr>
                        <a:t>riferimento.</a:t>
                      </a:r>
                      <a:endParaRPr lang="it-IT" sz="1600" dirty="0">
                        <a:latin typeface="Calibri"/>
                        <a:ea typeface="Times New Roman"/>
                        <a:cs typeface="Times New Roman"/>
                      </a:endParaRPr>
                    </a:p>
                  </a:txBody>
                  <a:tcPr marL="68580" marR="68580" marT="0" marB="0"/>
                </a:tc>
              </a:tr>
              <a:tr h="428871">
                <a:tc vMerge="1">
                  <a:txBody>
                    <a:bodyPr/>
                    <a:lstStyle/>
                    <a:p>
                      <a:endParaRPr lang="it-IT"/>
                    </a:p>
                  </a:txBody>
                  <a:tcPr/>
                </a:tc>
                <a:tc gridSpan="2">
                  <a:txBody>
                    <a:bodyPr/>
                    <a:lstStyle/>
                    <a:p>
                      <a:pPr>
                        <a:lnSpc>
                          <a:spcPct val="115000"/>
                        </a:lnSpc>
                        <a:spcAft>
                          <a:spcPts val="0"/>
                        </a:spcAft>
                      </a:pPr>
                      <a:r>
                        <a:rPr lang="it-IT" sz="1800" b="1" dirty="0">
                          <a:solidFill>
                            <a:schemeClr val="bg1"/>
                          </a:solidFill>
                          <a:latin typeface="Times New Roman"/>
                          <a:ea typeface="Times New Roman"/>
                          <a:cs typeface="Times New Roman"/>
                        </a:rPr>
                        <a:t>PROCESSI</a:t>
                      </a:r>
                      <a:endParaRPr lang="it-IT" sz="1800" dirty="0">
                        <a:solidFill>
                          <a:schemeClr val="bg1"/>
                        </a:solidFill>
                        <a:latin typeface="Calibri"/>
                        <a:ea typeface="Times New Roman"/>
                        <a:cs typeface="Times New Roman"/>
                      </a:endParaRPr>
                    </a:p>
                  </a:txBody>
                  <a:tcPr marL="68580" marR="68580" marT="0" marB="0">
                    <a:solidFill>
                      <a:schemeClr val="bg2"/>
                    </a:solidFill>
                  </a:tcPr>
                </a:tc>
                <a:tc hMerge="1">
                  <a:txBody>
                    <a:bodyPr/>
                    <a:lstStyle/>
                    <a:p>
                      <a:endParaRPr lang="it-IT"/>
                    </a:p>
                  </a:txBody>
                  <a:tcPr/>
                </a:tc>
              </a:tr>
              <a:tr h="1702558">
                <a:tc vMerge="1">
                  <a:txBody>
                    <a:bodyPr/>
                    <a:lstStyle/>
                    <a:p>
                      <a:endParaRPr lang="it-IT"/>
                    </a:p>
                  </a:txBody>
                  <a:tcPr/>
                </a:tc>
                <a:tc>
                  <a:txBody>
                    <a:bodyPr/>
                    <a:lstStyle/>
                    <a:p>
                      <a:pPr algn="ctr">
                        <a:lnSpc>
                          <a:spcPct val="115000"/>
                        </a:lnSpc>
                        <a:spcAft>
                          <a:spcPts val="0"/>
                        </a:spcAft>
                      </a:pPr>
                      <a:endParaRPr lang="it-IT" sz="1800" dirty="0">
                        <a:latin typeface="Calibri"/>
                        <a:ea typeface="Times New Roman"/>
                        <a:cs typeface="Times New Roman"/>
                      </a:endParaRPr>
                    </a:p>
                    <a:p>
                      <a:pPr algn="l">
                        <a:lnSpc>
                          <a:spcPct val="115000"/>
                        </a:lnSpc>
                        <a:spcAft>
                          <a:spcPts val="0"/>
                        </a:spcAft>
                      </a:pPr>
                      <a:r>
                        <a:rPr lang="it-IT" sz="1800" b="1" dirty="0">
                          <a:latin typeface="Times New Roman"/>
                          <a:ea typeface="Times New Roman"/>
                          <a:cs typeface="Times New Roman"/>
                        </a:rPr>
                        <a:t>AMBIENTE ORGANIZZATIVO </a:t>
                      </a:r>
                      <a:endParaRPr lang="it-IT" sz="1800" b="1" dirty="0" smtClean="0">
                        <a:latin typeface="Times New Roman"/>
                        <a:ea typeface="Times New Roman"/>
                        <a:cs typeface="Times New Roman"/>
                      </a:endParaRPr>
                    </a:p>
                    <a:p>
                      <a:pPr algn="l">
                        <a:lnSpc>
                          <a:spcPct val="115000"/>
                        </a:lnSpc>
                        <a:spcAft>
                          <a:spcPts val="0"/>
                        </a:spcAft>
                      </a:pPr>
                      <a:endParaRPr lang="it-IT" sz="1800" dirty="0">
                        <a:latin typeface="Calibri"/>
                        <a:ea typeface="Times New Roman"/>
                        <a:cs typeface="Times New Roman"/>
                      </a:endParaRPr>
                    </a:p>
                    <a:p>
                      <a:pPr algn="l">
                        <a:lnSpc>
                          <a:spcPct val="115000"/>
                        </a:lnSpc>
                        <a:spcAft>
                          <a:spcPts val="0"/>
                        </a:spcAft>
                      </a:pPr>
                      <a:r>
                        <a:rPr lang="it-IT" sz="1800" b="1" dirty="0">
                          <a:latin typeface="Times New Roman"/>
                          <a:ea typeface="Times New Roman"/>
                          <a:cs typeface="Times New Roman"/>
                        </a:rPr>
                        <a:t>PRATICHE EDUCATIVE E DIDATTICHE</a:t>
                      </a:r>
                      <a:endParaRPr lang="it-IT" sz="1800" dirty="0">
                        <a:latin typeface="Calibri"/>
                        <a:ea typeface="Times New Roman"/>
                        <a:cs typeface="Times New Roman"/>
                      </a:endParaRPr>
                    </a:p>
                  </a:txBody>
                  <a:tcPr marL="68580" marR="68580" marT="0" marB="0"/>
                </a:tc>
                <a:tc>
                  <a:txBody>
                    <a:bodyPr/>
                    <a:lstStyle/>
                    <a:p>
                      <a:pPr algn="just">
                        <a:lnSpc>
                          <a:spcPct val="115000"/>
                        </a:lnSpc>
                        <a:spcAft>
                          <a:spcPts val="0"/>
                        </a:spcAft>
                      </a:pPr>
                      <a:r>
                        <a:rPr lang="it-IT" sz="1600" dirty="0">
                          <a:latin typeface="Times New Roman"/>
                          <a:ea typeface="Times New Roman"/>
                          <a:cs typeface="Times New Roman"/>
                        </a:rPr>
                        <a:t>Analisi della situazione attraverso scale di valutazione e analisi dei punti di forza e di debolezza, con la documentazione di dati ed </a:t>
                      </a:r>
                      <a:r>
                        <a:rPr lang="it-IT" sz="1600" dirty="0" smtClean="0">
                          <a:latin typeface="Times New Roman"/>
                          <a:ea typeface="Times New Roman"/>
                          <a:cs typeface="Times New Roman"/>
                        </a:rPr>
                        <a:t>evidenze, per </a:t>
                      </a:r>
                      <a:r>
                        <a:rPr lang="it-IT" sz="1600" dirty="0">
                          <a:latin typeface="Times New Roman"/>
                          <a:ea typeface="Times New Roman"/>
                          <a:cs typeface="Times New Roman"/>
                        </a:rPr>
                        <a:t>i due </a:t>
                      </a:r>
                      <a:r>
                        <a:rPr lang="it-IT" sz="1600" dirty="0" smtClean="0">
                          <a:latin typeface="Times New Roman"/>
                          <a:ea typeface="Times New Roman"/>
                          <a:cs typeface="Times New Roman"/>
                        </a:rPr>
                        <a:t>punti </a:t>
                      </a:r>
                      <a:r>
                        <a:rPr lang="it-IT" sz="1600" dirty="0">
                          <a:latin typeface="Times New Roman"/>
                          <a:ea typeface="Times New Roman"/>
                          <a:cs typeface="Times New Roman"/>
                        </a:rPr>
                        <a:t>ritenuti più forti e per i due ritenuti più deboli</a:t>
                      </a:r>
                      <a:r>
                        <a:rPr lang="it-IT" sz="1600" dirty="0" smtClean="0">
                          <a:latin typeface="Times New Roman"/>
                          <a:ea typeface="Times New Roman"/>
                          <a:cs typeface="Times New Roman"/>
                        </a:rPr>
                        <a:t>.</a:t>
                      </a:r>
                      <a:endParaRPr lang="it-IT" sz="1600" dirty="0">
                        <a:latin typeface="Calibri"/>
                        <a:ea typeface="Times New Roman"/>
                        <a:cs typeface="Times New Roman"/>
                      </a:endParaRPr>
                    </a:p>
                  </a:txBody>
                  <a:tcPr marL="68580" marR="68580" marT="0" marB="0"/>
                </a:tc>
              </a:tr>
              <a:tr h="428871">
                <a:tc vMerge="1">
                  <a:txBody>
                    <a:bodyPr/>
                    <a:lstStyle/>
                    <a:p>
                      <a:endParaRPr lang="it-IT"/>
                    </a:p>
                  </a:txBody>
                  <a:tcPr/>
                </a:tc>
                <a:tc gridSpan="2">
                  <a:txBody>
                    <a:bodyPr/>
                    <a:lstStyle/>
                    <a:p>
                      <a:pPr>
                        <a:lnSpc>
                          <a:spcPct val="115000"/>
                        </a:lnSpc>
                        <a:spcAft>
                          <a:spcPts val="0"/>
                        </a:spcAft>
                      </a:pPr>
                      <a:r>
                        <a:rPr lang="it-IT" sz="1800" b="1" dirty="0">
                          <a:solidFill>
                            <a:schemeClr val="bg1"/>
                          </a:solidFill>
                          <a:latin typeface="Times New Roman"/>
                          <a:ea typeface="Times New Roman"/>
                          <a:cs typeface="Times New Roman"/>
                        </a:rPr>
                        <a:t>ESITI</a:t>
                      </a:r>
                      <a:endParaRPr lang="it-IT" sz="1800" dirty="0">
                        <a:solidFill>
                          <a:schemeClr val="bg1"/>
                        </a:solidFill>
                        <a:latin typeface="Calibri"/>
                        <a:ea typeface="Times New Roman"/>
                        <a:cs typeface="Times New Roman"/>
                      </a:endParaRPr>
                    </a:p>
                  </a:txBody>
                  <a:tcPr marL="68580" marR="68580" marT="0" marB="0">
                    <a:solidFill>
                      <a:schemeClr val="bg2"/>
                    </a:solidFill>
                  </a:tcPr>
                </a:tc>
                <a:tc hMerge="1">
                  <a:txBody>
                    <a:bodyPr/>
                    <a:lstStyle/>
                    <a:p>
                      <a:endParaRPr lang="it-IT"/>
                    </a:p>
                  </a:txBody>
                  <a:tcPr/>
                </a:tc>
              </a:tr>
              <a:tr h="952458">
                <a:tc vMerge="1">
                  <a:txBody>
                    <a:bodyPr/>
                    <a:lstStyle/>
                    <a:p>
                      <a:endParaRPr lang="it-IT"/>
                    </a:p>
                  </a:txBody>
                  <a:tcPr/>
                </a:tc>
                <a:tc>
                  <a:txBody>
                    <a:bodyPr/>
                    <a:lstStyle/>
                    <a:p>
                      <a:pPr algn="ctr">
                        <a:lnSpc>
                          <a:spcPct val="115000"/>
                        </a:lnSpc>
                        <a:spcAft>
                          <a:spcPts val="0"/>
                        </a:spcAft>
                      </a:pPr>
                      <a:endParaRPr lang="it-IT" sz="1800" dirty="0">
                        <a:latin typeface="Calibri"/>
                        <a:ea typeface="Times New Roman"/>
                        <a:cs typeface="Times New Roman"/>
                      </a:endParaRPr>
                    </a:p>
                    <a:p>
                      <a:pPr algn="just">
                        <a:lnSpc>
                          <a:spcPct val="115000"/>
                        </a:lnSpc>
                        <a:spcAft>
                          <a:spcPts val="0"/>
                        </a:spcAft>
                      </a:pPr>
                      <a:r>
                        <a:rPr lang="it-IT" sz="1800" b="1" dirty="0">
                          <a:latin typeface="Times New Roman"/>
                          <a:ea typeface="Times New Roman"/>
                          <a:cs typeface="Times New Roman"/>
                        </a:rPr>
                        <a:t>ESITI FORMATIVI </a:t>
                      </a:r>
                      <a:r>
                        <a:rPr lang="it-IT" sz="1800" b="1" dirty="0" smtClean="0">
                          <a:latin typeface="Times New Roman"/>
                          <a:ea typeface="Times New Roman"/>
                          <a:cs typeface="Times New Roman"/>
                        </a:rPr>
                        <a:t>e </a:t>
                      </a:r>
                    </a:p>
                    <a:p>
                      <a:pPr algn="just">
                        <a:lnSpc>
                          <a:spcPct val="115000"/>
                        </a:lnSpc>
                        <a:spcAft>
                          <a:spcPts val="0"/>
                        </a:spcAft>
                      </a:pPr>
                      <a:r>
                        <a:rPr lang="it-IT" sz="1800" b="1" dirty="0" smtClean="0">
                          <a:latin typeface="Times New Roman"/>
                          <a:ea typeface="Times New Roman"/>
                          <a:cs typeface="Times New Roman"/>
                        </a:rPr>
                        <a:t>EDUCATIVI</a:t>
                      </a:r>
                      <a:endParaRPr lang="it-IT" sz="1800" dirty="0">
                        <a:latin typeface="Calibri"/>
                        <a:ea typeface="Times New Roman"/>
                        <a:cs typeface="Times New Roman"/>
                      </a:endParaRPr>
                    </a:p>
                  </a:txBody>
                  <a:tcPr marL="68580" marR="68580" marT="0" marB="0"/>
                </a:tc>
                <a:tc>
                  <a:txBody>
                    <a:bodyPr/>
                    <a:lstStyle/>
                    <a:p>
                      <a:pPr algn="just">
                        <a:lnSpc>
                          <a:spcPct val="115000"/>
                        </a:lnSpc>
                        <a:spcAft>
                          <a:spcPts val="0"/>
                        </a:spcAft>
                      </a:pPr>
                      <a:r>
                        <a:rPr lang="it-IT" sz="1600" u="none" dirty="0" smtClean="0">
                          <a:latin typeface="Times New Roman"/>
                          <a:ea typeface="Times New Roman"/>
                          <a:cs typeface="Times New Roman"/>
                        </a:rPr>
                        <a:t>Analisi della situazione attraverso le evidenze e i dati a disposizione all’interno di una matrice comune.</a:t>
                      </a:r>
                    </a:p>
                  </a:txBody>
                  <a:tcPr marL="68580" marR="68580" marT="0" marB="0"/>
                </a:tc>
              </a:tr>
            </a:tbl>
          </a:graphicData>
        </a:graphic>
      </p:graphicFrame>
      <p:sp>
        <p:nvSpPr>
          <p:cNvPr id="3" name="CasellaDiTesto 2"/>
          <p:cNvSpPr txBox="1"/>
          <p:nvPr/>
        </p:nvSpPr>
        <p:spPr>
          <a:xfrm>
            <a:off x="395536" y="332656"/>
            <a:ext cx="8064896" cy="584775"/>
          </a:xfrm>
          <a:prstGeom prst="rect">
            <a:avLst/>
          </a:prstGeom>
          <a:noFill/>
        </p:spPr>
        <p:txBody>
          <a:bodyPr wrap="square" rtlCol="0">
            <a:spAutoFit/>
          </a:bodyPr>
          <a:lstStyle/>
          <a:p>
            <a:r>
              <a:rPr lang="it-IT" sz="3200" b="1" dirty="0" smtClean="0"/>
              <a:t>1. ANALISI</a:t>
            </a:r>
            <a:endParaRPr lang="it-IT" sz="32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251520" y="1052734"/>
          <a:ext cx="8640960" cy="5616628"/>
        </p:xfrm>
        <a:graphic>
          <a:graphicData uri="http://schemas.openxmlformats.org/drawingml/2006/table">
            <a:tbl>
              <a:tblPr firstRow="1" bandRow="1">
                <a:tableStyleId>{5C22544A-7EE6-4342-B048-85BDC9FD1C3A}</a:tableStyleId>
              </a:tblPr>
              <a:tblGrid>
                <a:gridCol w="1440160"/>
                <a:gridCol w="1440160"/>
                <a:gridCol w="1440160"/>
                <a:gridCol w="1440160"/>
                <a:gridCol w="1440160"/>
                <a:gridCol w="1440160"/>
              </a:tblGrid>
              <a:tr h="1087145">
                <a:tc gridSpan="6">
                  <a:txBody>
                    <a:bodyPr/>
                    <a:lstStyle/>
                    <a:p>
                      <a:pPr>
                        <a:lnSpc>
                          <a:spcPct val="115000"/>
                        </a:lnSpc>
                        <a:spcAft>
                          <a:spcPts val="0"/>
                        </a:spcAft>
                      </a:pPr>
                      <a:r>
                        <a:rPr lang="it-IT" sz="1800" i="1" dirty="0">
                          <a:latin typeface="Times New Roman"/>
                          <a:ea typeface="Times New Roman"/>
                          <a:cs typeface="Calibri"/>
                        </a:rPr>
                        <a:t>Quali obiettivi per il miglioramento? </a:t>
                      </a:r>
                      <a:r>
                        <a:rPr lang="it-IT" sz="1800" i="1" dirty="0" smtClean="0">
                          <a:latin typeface="Times New Roman"/>
                          <a:ea typeface="Times New Roman"/>
                          <a:cs typeface="Calibri"/>
                        </a:rPr>
                        <a:t>Quali </a:t>
                      </a:r>
                      <a:r>
                        <a:rPr lang="it-IT" sz="1800" i="1" dirty="0">
                          <a:latin typeface="Times New Roman"/>
                          <a:ea typeface="Times New Roman"/>
                          <a:cs typeface="Calibri"/>
                        </a:rPr>
                        <a:t>sono i risultati attesi per i prossimi </a:t>
                      </a:r>
                      <a:r>
                        <a:rPr lang="it-IT" sz="1800" i="1" dirty="0" smtClean="0">
                          <a:latin typeface="Times New Roman"/>
                          <a:ea typeface="Times New Roman"/>
                          <a:cs typeface="Calibri"/>
                        </a:rPr>
                        <a:t>anni? Quali </a:t>
                      </a:r>
                      <a:r>
                        <a:rPr lang="it-IT" sz="1800" i="1" dirty="0">
                          <a:latin typeface="Times New Roman"/>
                          <a:ea typeface="Times New Roman"/>
                          <a:cs typeface="Calibri"/>
                        </a:rPr>
                        <a:t>indicatori? Benchmark e </a:t>
                      </a:r>
                      <a:r>
                        <a:rPr lang="it-IT" sz="1800" i="1" dirty="0" smtClean="0">
                          <a:latin typeface="Times New Roman"/>
                          <a:ea typeface="Times New Roman"/>
                          <a:cs typeface="Calibri"/>
                        </a:rPr>
                        <a:t>target? Perché </a:t>
                      </a:r>
                      <a:r>
                        <a:rPr lang="it-IT" sz="1800" i="1" dirty="0">
                          <a:latin typeface="Times New Roman"/>
                          <a:ea typeface="Times New Roman"/>
                          <a:cs typeface="Calibri"/>
                        </a:rPr>
                        <a:t>questi obiettivi in relazione alle risultanze dell’autovalutazione?</a:t>
                      </a:r>
                      <a:endParaRPr lang="it-IT" sz="1800" dirty="0">
                        <a:latin typeface="Calibri"/>
                        <a:ea typeface="Times New Roman"/>
                        <a:cs typeface="Calibri"/>
                      </a:endParaRPr>
                    </a:p>
                  </a:txBody>
                  <a:tcPr marL="68580" marR="68580" marT="0" marB="0">
                    <a:solidFill>
                      <a:schemeClr val="bg2">
                        <a:lumMod val="75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028">
                <a:tc rowSpan="2">
                  <a:txBody>
                    <a:bodyPr/>
                    <a:lstStyle/>
                    <a:p>
                      <a:pPr algn="ctr">
                        <a:lnSpc>
                          <a:spcPct val="115000"/>
                        </a:lnSpc>
                        <a:spcAft>
                          <a:spcPts val="0"/>
                        </a:spcAft>
                      </a:pPr>
                      <a:r>
                        <a:rPr lang="it-IT" sz="1600" b="1" dirty="0">
                          <a:latin typeface="Times New Roman"/>
                          <a:ea typeface="Times New Roman"/>
                          <a:cs typeface="Calibri"/>
                        </a:rPr>
                        <a:t>OBIETTIVO</a:t>
                      </a:r>
                      <a:endParaRPr lang="it-IT" sz="1600" dirty="0">
                        <a:latin typeface="Calibri"/>
                        <a:ea typeface="Times New Roman"/>
                        <a:cs typeface="Calibri"/>
                      </a:endParaRPr>
                    </a:p>
                  </a:txBody>
                  <a:tcPr marL="68580" marR="68580" marT="0" marB="0"/>
                </a:tc>
                <a:tc rowSpan="2">
                  <a:txBody>
                    <a:bodyPr/>
                    <a:lstStyle/>
                    <a:p>
                      <a:pPr algn="ctr">
                        <a:lnSpc>
                          <a:spcPct val="115000"/>
                        </a:lnSpc>
                        <a:spcAft>
                          <a:spcPts val="0"/>
                        </a:spcAft>
                      </a:pPr>
                      <a:r>
                        <a:rPr lang="it-IT" sz="1600" b="1" dirty="0">
                          <a:latin typeface="Times New Roman"/>
                          <a:ea typeface="Times New Roman"/>
                          <a:cs typeface="Calibri"/>
                        </a:rPr>
                        <a:t>INDICATORE</a:t>
                      </a:r>
                      <a:endParaRPr lang="it-IT" sz="1600" dirty="0">
                        <a:latin typeface="Calibri"/>
                        <a:ea typeface="Times New Roman"/>
                        <a:cs typeface="Calibri"/>
                      </a:endParaRPr>
                    </a:p>
                  </a:txBody>
                  <a:tcPr marL="68580" marR="68580" marT="0" marB="0"/>
                </a:tc>
                <a:tc gridSpan="4">
                  <a:txBody>
                    <a:bodyPr/>
                    <a:lstStyle/>
                    <a:p>
                      <a:pPr algn="ctr">
                        <a:lnSpc>
                          <a:spcPct val="115000"/>
                        </a:lnSpc>
                        <a:spcAft>
                          <a:spcPts val="0"/>
                        </a:spcAft>
                      </a:pPr>
                      <a:r>
                        <a:rPr lang="it-IT" sz="1600" b="1" dirty="0">
                          <a:latin typeface="Times New Roman"/>
                          <a:ea typeface="Times New Roman"/>
                          <a:cs typeface="Calibri"/>
                        </a:rPr>
                        <a:t>DATI</a:t>
                      </a:r>
                      <a:endParaRPr lang="it-IT" sz="1600" dirty="0">
                        <a:latin typeface="Calibri"/>
                        <a:ea typeface="Times New Roman"/>
                        <a:cs typeface="Calibri"/>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r>
              <a:tr h="815359">
                <a:tc vMerge="1">
                  <a:txBody>
                    <a:bodyPr/>
                    <a:lstStyle/>
                    <a:p>
                      <a:endParaRPr lang="it-IT"/>
                    </a:p>
                  </a:txBody>
                  <a:tcPr/>
                </a:tc>
                <a:tc vMerge="1">
                  <a:txBody>
                    <a:bodyPr/>
                    <a:lstStyle/>
                    <a:p>
                      <a:endParaRPr lang="it-IT"/>
                    </a:p>
                  </a:txBody>
                  <a:tcPr/>
                </a:tc>
                <a:tc>
                  <a:txBody>
                    <a:bodyPr/>
                    <a:lstStyle/>
                    <a:p>
                      <a:pPr algn="ctr">
                        <a:lnSpc>
                          <a:spcPct val="115000"/>
                        </a:lnSpc>
                        <a:spcAft>
                          <a:spcPts val="0"/>
                        </a:spcAft>
                      </a:pPr>
                      <a:r>
                        <a:rPr lang="it-IT" sz="1400" b="1" dirty="0" smtClean="0">
                          <a:latin typeface="Times New Roman"/>
                          <a:ea typeface="Times New Roman"/>
                          <a:cs typeface="Calibri"/>
                        </a:rPr>
                        <a:t>Attuale</a:t>
                      </a:r>
                      <a:endParaRPr lang="it-IT" sz="1400" dirty="0">
                        <a:latin typeface="Calibri"/>
                        <a:ea typeface="Times New Roman"/>
                        <a:cs typeface="Calibri"/>
                      </a:endParaRPr>
                    </a:p>
                  </a:txBody>
                  <a:tcPr marL="68580" marR="68580" marT="0" marB="0"/>
                </a:tc>
                <a:tc>
                  <a:txBody>
                    <a:bodyPr/>
                    <a:lstStyle/>
                    <a:p>
                      <a:pPr algn="ctr">
                        <a:lnSpc>
                          <a:spcPct val="115000"/>
                        </a:lnSpc>
                        <a:spcAft>
                          <a:spcPts val="0"/>
                        </a:spcAft>
                      </a:pPr>
                      <a:r>
                        <a:rPr lang="it-IT" sz="1400" b="1" dirty="0">
                          <a:latin typeface="Times New Roman"/>
                          <a:ea typeface="Times New Roman"/>
                          <a:cs typeface="Calibri"/>
                        </a:rPr>
                        <a:t>Valori di Riferimento </a:t>
                      </a:r>
                      <a:r>
                        <a:rPr lang="it-IT" sz="1400" i="1" dirty="0">
                          <a:latin typeface="Times New Roman"/>
                          <a:ea typeface="Times New Roman"/>
                          <a:cs typeface="Calibri"/>
                        </a:rPr>
                        <a:t>(benchmark) </a:t>
                      </a:r>
                      <a:endParaRPr lang="it-IT" sz="1400" dirty="0">
                        <a:latin typeface="Calibri"/>
                        <a:ea typeface="Times New Roman"/>
                        <a:cs typeface="Calibri"/>
                      </a:endParaRPr>
                    </a:p>
                  </a:txBody>
                  <a:tcPr marL="68580" marR="68580" marT="0" marB="0"/>
                </a:tc>
                <a:tc>
                  <a:txBody>
                    <a:bodyPr/>
                    <a:lstStyle/>
                    <a:p>
                      <a:pPr algn="ctr">
                        <a:lnSpc>
                          <a:spcPct val="115000"/>
                        </a:lnSpc>
                        <a:spcAft>
                          <a:spcPts val="0"/>
                        </a:spcAft>
                      </a:pPr>
                      <a:r>
                        <a:rPr lang="it-IT" sz="1400" b="1">
                          <a:latin typeface="Times New Roman"/>
                          <a:ea typeface="Times New Roman"/>
                          <a:cs typeface="Calibri"/>
                        </a:rPr>
                        <a:t>Risultato atteso </a:t>
                      </a:r>
                      <a:r>
                        <a:rPr lang="it-IT" sz="1400" i="1">
                          <a:latin typeface="Times New Roman"/>
                          <a:ea typeface="Times New Roman"/>
                          <a:cs typeface="Calibri"/>
                        </a:rPr>
                        <a:t>(target)</a:t>
                      </a:r>
                      <a:endParaRPr lang="it-IT" sz="1400">
                        <a:latin typeface="Calibri"/>
                        <a:ea typeface="Times New Roman"/>
                        <a:cs typeface="Calibri"/>
                      </a:endParaRPr>
                    </a:p>
                  </a:txBody>
                  <a:tcPr marL="68580" marR="68580" marT="0" marB="0"/>
                </a:tc>
                <a:tc>
                  <a:txBody>
                    <a:bodyPr/>
                    <a:lstStyle/>
                    <a:p>
                      <a:pPr algn="ctr">
                        <a:lnSpc>
                          <a:spcPct val="115000"/>
                        </a:lnSpc>
                        <a:spcAft>
                          <a:spcPts val="0"/>
                        </a:spcAft>
                      </a:pPr>
                      <a:r>
                        <a:rPr lang="it-IT" sz="1400" b="1" dirty="0" smtClean="0">
                          <a:latin typeface="Times New Roman"/>
                          <a:ea typeface="Times New Roman"/>
                          <a:cs typeface="Calibri"/>
                        </a:rPr>
                        <a:t>Risultato</a:t>
                      </a:r>
                    </a:p>
                    <a:p>
                      <a:pPr algn="ctr">
                        <a:lnSpc>
                          <a:spcPct val="115000"/>
                        </a:lnSpc>
                        <a:spcAft>
                          <a:spcPts val="0"/>
                        </a:spcAft>
                      </a:pPr>
                      <a:r>
                        <a:rPr lang="it-IT" sz="1400" dirty="0" smtClean="0">
                          <a:latin typeface="Times New Roman"/>
                          <a:ea typeface="Times New Roman"/>
                          <a:cs typeface="Calibri"/>
                        </a:rPr>
                        <a:t>(</a:t>
                      </a:r>
                      <a:r>
                        <a:rPr lang="it-IT" sz="1400" dirty="0">
                          <a:latin typeface="Times New Roman"/>
                          <a:ea typeface="Times New Roman"/>
                          <a:cs typeface="Calibri"/>
                        </a:rPr>
                        <a:t>finale a seguito P. di M.)</a:t>
                      </a:r>
                      <a:endParaRPr lang="it-IT" sz="1400" dirty="0">
                        <a:latin typeface="Calibri"/>
                        <a:ea typeface="Times New Roman"/>
                        <a:cs typeface="Calibri"/>
                      </a:endParaRPr>
                    </a:p>
                  </a:txBody>
                  <a:tcPr marL="68580" marR="68580" marT="0" marB="0"/>
                </a:tc>
              </a:tr>
              <a:tr h="539028">
                <a:tc>
                  <a:txBody>
                    <a:bodyPr/>
                    <a:lstStyle/>
                    <a:p>
                      <a:pPr>
                        <a:lnSpc>
                          <a:spcPct val="115000"/>
                        </a:lnSpc>
                        <a:spcAft>
                          <a:spcPts val="0"/>
                        </a:spcAft>
                      </a:pPr>
                      <a:r>
                        <a:rPr lang="it-IT" sz="1600" b="1" dirty="0">
                          <a:latin typeface="Times New Roman"/>
                          <a:ea typeface="Times New Roman"/>
                          <a:cs typeface="Calibri"/>
                        </a:rPr>
                        <a:t>1 (</a:t>
                      </a:r>
                      <a:r>
                        <a:rPr lang="it-IT" sz="1600" b="1" dirty="0" err="1">
                          <a:latin typeface="Times New Roman"/>
                          <a:ea typeface="Times New Roman"/>
                          <a:cs typeface="Calibri"/>
                        </a:rPr>
                        <a:t>esiti…</a:t>
                      </a:r>
                      <a:r>
                        <a:rPr lang="it-IT" sz="1600" b="1" dirty="0">
                          <a:latin typeface="Times New Roman"/>
                          <a:ea typeface="Times New Roman"/>
                          <a:cs typeface="Calibri"/>
                        </a:rPr>
                        <a:t>)</a:t>
                      </a:r>
                      <a:endParaRPr lang="it-IT" sz="1600" b="1" dirty="0">
                        <a:latin typeface="Calibri"/>
                        <a:ea typeface="Times New Roman"/>
                        <a:cs typeface="Calibri"/>
                      </a:endParaRPr>
                    </a:p>
                  </a:txBody>
                  <a:tcPr marL="68580" marR="68580" marT="0" marB="0"/>
                </a:tc>
                <a:tc>
                  <a:txBody>
                    <a:bodyPr/>
                    <a:lstStyle/>
                    <a:p>
                      <a:pPr algn="just">
                        <a:lnSpc>
                          <a:spcPct val="115000"/>
                        </a:lnSpc>
                        <a:spcAft>
                          <a:spcPts val="0"/>
                        </a:spcAft>
                      </a:pPr>
                      <a:endParaRPr lang="it-IT" sz="1400">
                        <a:latin typeface="Calibri"/>
                        <a:ea typeface="Times New Roman"/>
                        <a:cs typeface="Calibri"/>
                      </a:endParaRPr>
                    </a:p>
                  </a:txBody>
                  <a:tcPr marL="68580" marR="68580" marT="0" marB="0"/>
                </a:tc>
                <a:tc>
                  <a:txBody>
                    <a:bodyPr/>
                    <a:lstStyle/>
                    <a:p>
                      <a:pPr algn="ctr">
                        <a:lnSpc>
                          <a:spcPct val="115000"/>
                        </a:lnSpc>
                        <a:spcAft>
                          <a:spcPts val="0"/>
                        </a:spcAft>
                      </a:pPr>
                      <a:endParaRPr lang="it-IT" sz="1400" dirty="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latin typeface="Calibri"/>
                        <a:ea typeface="Times New Roman"/>
                        <a:cs typeface="Calibri"/>
                      </a:endParaRPr>
                    </a:p>
                  </a:txBody>
                  <a:tcPr marL="68580" marR="68580" marT="0" marB="0"/>
                </a:tc>
                <a:tc>
                  <a:txBody>
                    <a:bodyPr/>
                    <a:lstStyle/>
                    <a:p>
                      <a:pPr algn="ctr">
                        <a:lnSpc>
                          <a:spcPct val="115000"/>
                        </a:lnSpc>
                        <a:spcAft>
                          <a:spcPts val="0"/>
                        </a:spcAft>
                      </a:pPr>
                      <a:endParaRPr lang="it-IT" sz="1400">
                        <a:latin typeface="Calibri"/>
                        <a:ea typeface="Times New Roman"/>
                        <a:cs typeface="Calibri"/>
                      </a:endParaRPr>
                    </a:p>
                  </a:txBody>
                  <a:tcPr marL="68580" marR="68580" marT="0" marB="0"/>
                </a:tc>
              </a:tr>
              <a:tr h="539028">
                <a:tc>
                  <a:txBody>
                    <a:bodyPr/>
                    <a:lstStyle/>
                    <a:p>
                      <a:pPr>
                        <a:lnSpc>
                          <a:spcPct val="115000"/>
                        </a:lnSpc>
                        <a:spcAft>
                          <a:spcPts val="0"/>
                        </a:spcAft>
                      </a:pPr>
                      <a:r>
                        <a:rPr lang="it-IT" sz="1600" b="1" dirty="0">
                          <a:latin typeface="Times New Roman"/>
                          <a:ea typeface="Times New Roman"/>
                          <a:cs typeface="Calibri"/>
                        </a:rPr>
                        <a:t>2 (</a:t>
                      </a:r>
                      <a:r>
                        <a:rPr lang="it-IT" sz="1600" b="1" dirty="0" err="1">
                          <a:latin typeface="Times New Roman"/>
                          <a:ea typeface="Times New Roman"/>
                          <a:cs typeface="Calibri"/>
                        </a:rPr>
                        <a:t>esiti…</a:t>
                      </a:r>
                      <a:r>
                        <a:rPr lang="it-IT" sz="1600" b="1" dirty="0">
                          <a:latin typeface="Times New Roman"/>
                          <a:ea typeface="Times New Roman"/>
                          <a:cs typeface="Calibri"/>
                        </a:rPr>
                        <a:t>)</a:t>
                      </a:r>
                      <a:endParaRPr lang="it-IT" sz="1600" b="1" dirty="0">
                        <a:latin typeface="Calibri"/>
                        <a:ea typeface="Times New Roman"/>
                        <a:cs typeface="Calibri"/>
                      </a:endParaRPr>
                    </a:p>
                  </a:txBody>
                  <a:tcPr marL="68580" marR="68580" marT="0" marB="0"/>
                </a:tc>
                <a:tc>
                  <a:txBody>
                    <a:bodyPr/>
                    <a:lstStyle/>
                    <a:p>
                      <a:pPr algn="just">
                        <a:lnSpc>
                          <a:spcPct val="115000"/>
                        </a:lnSpc>
                        <a:spcAft>
                          <a:spcPts val="0"/>
                        </a:spcAft>
                      </a:pPr>
                      <a:endParaRPr lang="it-IT" sz="1400">
                        <a:latin typeface="Calibri"/>
                        <a:ea typeface="Times New Roman"/>
                        <a:cs typeface="Calibri"/>
                      </a:endParaRPr>
                    </a:p>
                  </a:txBody>
                  <a:tcPr marL="68580" marR="68580" marT="0" marB="0"/>
                </a:tc>
                <a:tc>
                  <a:txBody>
                    <a:bodyPr/>
                    <a:lstStyle/>
                    <a:p>
                      <a:pPr algn="ctr">
                        <a:lnSpc>
                          <a:spcPct val="115000"/>
                        </a:lnSpc>
                        <a:spcAft>
                          <a:spcPts val="0"/>
                        </a:spcAft>
                      </a:pPr>
                      <a:endParaRPr lang="it-IT" sz="1400" dirty="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latin typeface="Calibri"/>
                        <a:ea typeface="Times New Roman"/>
                        <a:cs typeface="Calibri"/>
                      </a:endParaRPr>
                    </a:p>
                  </a:txBody>
                  <a:tcPr marL="68580" marR="68580" marT="0" marB="0"/>
                </a:tc>
                <a:tc>
                  <a:txBody>
                    <a:bodyPr/>
                    <a:lstStyle/>
                    <a:p>
                      <a:pPr algn="ctr">
                        <a:lnSpc>
                          <a:spcPct val="115000"/>
                        </a:lnSpc>
                        <a:spcAft>
                          <a:spcPts val="0"/>
                        </a:spcAft>
                      </a:pPr>
                      <a:endParaRPr lang="it-IT" sz="1400">
                        <a:latin typeface="Calibri"/>
                        <a:ea typeface="Times New Roman"/>
                        <a:cs typeface="Calibri"/>
                      </a:endParaRPr>
                    </a:p>
                  </a:txBody>
                  <a:tcPr marL="68580" marR="68580" marT="0" marB="0"/>
                </a:tc>
              </a:tr>
              <a:tr h="539028">
                <a:tc>
                  <a:txBody>
                    <a:bodyPr/>
                    <a:lstStyle/>
                    <a:p>
                      <a:pPr>
                        <a:lnSpc>
                          <a:spcPct val="115000"/>
                        </a:lnSpc>
                        <a:spcAft>
                          <a:spcPts val="0"/>
                        </a:spcAft>
                      </a:pPr>
                      <a:r>
                        <a:rPr lang="it-IT" sz="1600" b="1" dirty="0">
                          <a:latin typeface="Times New Roman"/>
                          <a:ea typeface="Times New Roman"/>
                          <a:cs typeface="Calibri"/>
                        </a:rPr>
                        <a:t>3 (</a:t>
                      </a:r>
                      <a:r>
                        <a:rPr lang="it-IT" sz="1600" b="1" dirty="0" err="1">
                          <a:latin typeface="Times New Roman"/>
                          <a:ea typeface="Times New Roman"/>
                          <a:cs typeface="Calibri"/>
                        </a:rPr>
                        <a:t>processi…</a:t>
                      </a:r>
                      <a:r>
                        <a:rPr lang="it-IT" sz="1600" b="1" dirty="0">
                          <a:latin typeface="Times New Roman"/>
                          <a:ea typeface="Times New Roman"/>
                          <a:cs typeface="Calibri"/>
                        </a:rPr>
                        <a:t>)</a:t>
                      </a:r>
                      <a:endParaRPr lang="it-IT" sz="1600" b="1" dirty="0">
                        <a:latin typeface="Calibri"/>
                        <a:ea typeface="Times New Roman"/>
                        <a:cs typeface="Calibri"/>
                      </a:endParaRPr>
                    </a:p>
                  </a:txBody>
                  <a:tcPr marL="68580" marR="68580" marT="0" marB="0"/>
                </a:tc>
                <a:tc>
                  <a:txBody>
                    <a:bodyPr/>
                    <a:lstStyle/>
                    <a:p>
                      <a:pPr algn="just">
                        <a:lnSpc>
                          <a:spcPct val="115000"/>
                        </a:lnSpc>
                        <a:spcAft>
                          <a:spcPts val="0"/>
                        </a:spcAft>
                      </a:pPr>
                      <a:endParaRPr lang="it-IT" sz="1400">
                        <a:latin typeface="Calibri"/>
                        <a:ea typeface="Times New Roman"/>
                        <a:cs typeface="Calibri"/>
                      </a:endParaRPr>
                    </a:p>
                  </a:txBody>
                  <a:tcPr marL="68580" marR="68580" marT="0" marB="0"/>
                </a:tc>
                <a:tc>
                  <a:txBody>
                    <a:bodyPr/>
                    <a:lstStyle/>
                    <a:p>
                      <a:pPr algn="ctr">
                        <a:lnSpc>
                          <a:spcPct val="115000"/>
                        </a:lnSpc>
                        <a:spcAft>
                          <a:spcPts val="0"/>
                        </a:spcAft>
                      </a:pPr>
                      <a:endParaRPr lang="it-IT" sz="1400" dirty="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latin typeface="Calibri"/>
                        <a:ea typeface="Times New Roman"/>
                        <a:cs typeface="Calibri"/>
                      </a:endParaRPr>
                    </a:p>
                  </a:txBody>
                  <a:tcPr marL="68580" marR="68580" marT="0" marB="0"/>
                </a:tc>
                <a:tc>
                  <a:txBody>
                    <a:bodyPr/>
                    <a:lstStyle/>
                    <a:p>
                      <a:pPr algn="ctr">
                        <a:lnSpc>
                          <a:spcPct val="115000"/>
                        </a:lnSpc>
                        <a:spcAft>
                          <a:spcPts val="0"/>
                        </a:spcAft>
                      </a:pPr>
                      <a:endParaRPr lang="it-IT" sz="1400">
                        <a:latin typeface="Calibri"/>
                        <a:ea typeface="Times New Roman"/>
                        <a:cs typeface="Calibri"/>
                      </a:endParaRPr>
                    </a:p>
                  </a:txBody>
                  <a:tcPr marL="68580" marR="68580" marT="0" marB="0"/>
                </a:tc>
              </a:tr>
              <a:tr h="539028">
                <a:tc>
                  <a:txBody>
                    <a:bodyPr/>
                    <a:lstStyle/>
                    <a:p>
                      <a:pPr>
                        <a:lnSpc>
                          <a:spcPct val="115000"/>
                        </a:lnSpc>
                        <a:spcAft>
                          <a:spcPts val="0"/>
                        </a:spcAft>
                      </a:pPr>
                      <a:r>
                        <a:rPr lang="it-IT" sz="1600" b="1" dirty="0">
                          <a:latin typeface="Times New Roman"/>
                          <a:ea typeface="Times New Roman"/>
                          <a:cs typeface="Calibri"/>
                        </a:rPr>
                        <a:t>4 (</a:t>
                      </a:r>
                      <a:r>
                        <a:rPr lang="it-IT" sz="1600" b="1" dirty="0" err="1">
                          <a:latin typeface="Times New Roman"/>
                          <a:ea typeface="Times New Roman"/>
                          <a:cs typeface="Calibri"/>
                        </a:rPr>
                        <a:t>processi…</a:t>
                      </a:r>
                      <a:r>
                        <a:rPr lang="it-IT" sz="1600" b="1" dirty="0">
                          <a:latin typeface="Times New Roman"/>
                          <a:ea typeface="Times New Roman"/>
                          <a:cs typeface="Calibri"/>
                        </a:rPr>
                        <a:t>)</a:t>
                      </a:r>
                      <a:endParaRPr lang="it-IT" sz="1600" b="1" dirty="0">
                        <a:latin typeface="Calibri"/>
                        <a:ea typeface="Times New Roman"/>
                        <a:cs typeface="Calibri"/>
                      </a:endParaRPr>
                    </a:p>
                  </a:txBody>
                  <a:tcPr marL="68580" marR="68580" marT="0" marB="0"/>
                </a:tc>
                <a:tc>
                  <a:txBody>
                    <a:bodyPr/>
                    <a:lstStyle/>
                    <a:p>
                      <a:pPr marL="71755" marR="71755" algn="ctr">
                        <a:lnSpc>
                          <a:spcPct val="115000"/>
                        </a:lnSpc>
                        <a:spcAft>
                          <a:spcPts val="0"/>
                        </a:spcAft>
                      </a:pPr>
                      <a:endParaRPr lang="it-IT" sz="1400">
                        <a:latin typeface="Calibri"/>
                        <a:ea typeface="Times New Roman"/>
                        <a:cs typeface="Calibri"/>
                      </a:endParaRPr>
                    </a:p>
                  </a:txBody>
                  <a:tcPr marL="68580" marR="68580" marT="0" marB="0"/>
                </a:tc>
                <a:tc>
                  <a:txBody>
                    <a:bodyPr/>
                    <a:lstStyle/>
                    <a:p>
                      <a:pPr algn="just">
                        <a:lnSpc>
                          <a:spcPct val="115000"/>
                        </a:lnSpc>
                        <a:spcAft>
                          <a:spcPts val="0"/>
                        </a:spcAft>
                      </a:pPr>
                      <a:endParaRPr lang="it-IT" sz="1400" dirty="0">
                        <a:latin typeface="Calibri"/>
                        <a:ea typeface="Times New Roman"/>
                        <a:cs typeface="Calibri"/>
                      </a:endParaRPr>
                    </a:p>
                  </a:txBody>
                  <a:tcPr marL="68580" marR="68580" marT="0" marB="0"/>
                </a:tc>
                <a:tc>
                  <a:txBody>
                    <a:bodyPr/>
                    <a:lstStyle/>
                    <a:p>
                      <a:pPr algn="ctr">
                        <a:lnSpc>
                          <a:spcPct val="115000"/>
                        </a:lnSpc>
                        <a:spcAft>
                          <a:spcPts val="0"/>
                        </a:spcAft>
                      </a:pPr>
                      <a:endParaRPr lang="it-IT" sz="140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highlight>
                          <a:srgbClr val="FFFF00"/>
                        </a:highlight>
                        <a:latin typeface="Times New Roman"/>
                        <a:ea typeface="Times New Roman"/>
                        <a:cs typeface="Calibri"/>
                      </a:endParaRPr>
                    </a:p>
                  </a:txBody>
                  <a:tcPr marL="68580" marR="68580" marT="0" marB="0"/>
                </a:tc>
                <a:tc>
                  <a:txBody>
                    <a:bodyPr/>
                    <a:lstStyle/>
                    <a:p>
                      <a:pPr algn="ctr">
                        <a:lnSpc>
                          <a:spcPct val="115000"/>
                        </a:lnSpc>
                        <a:spcAft>
                          <a:spcPts val="0"/>
                        </a:spcAft>
                      </a:pPr>
                      <a:endParaRPr lang="it-IT" sz="1400">
                        <a:highlight>
                          <a:srgbClr val="FFFF00"/>
                        </a:highlight>
                        <a:latin typeface="Times New Roman"/>
                        <a:ea typeface="Times New Roman"/>
                        <a:cs typeface="Calibri"/>
                      </a:endParaRPr>
                    </a:p>
                  </a:txBody>
                  <a:tcPr marL="68580" marR="68580" marT="0" marB="0"/>
                </a:tc>
              </a:tr>
              <a:tr h="1018984">
                <a:tc gridSpan="6">
                  <a:txBody>
                    <a:bodyPr/>
                    <a:lstStyle/>
                    <a:p>
                      <a:pPr algn="ctr">
                        <a:lnSpc>
                          <a:spcPct val="115000"/>
                        </a:lnSpc>
                        <a:spcAft>
                          <a:spcPts val="0"/>
                        </a:spcAft>
                      </a:pPr>
                      <a:endParaRPr lang="it-IT" sz="1400" b="1" dirty="0" smtClean="0">
                        <a:latin typeface="Times New Roman"/>
                        <a:ea typeface="Times New Roman"/>
                        <a:cs typeface="Calibri"/>
                      </a:endParaRPr>
                    </a:p>
                    <a:p>
                      <a:pPr algn="ctr">
                        <a:lnSpc>
                          <a:spcPct val="115000"/>
                        </a:lnSpc>
                        <a:spcAft>
                          <a:spcPts val="0"/>
                        </a:spcAft>
                      </a:pPr>
                      <a:r>
                        <a:rPr lang="it-IT" sz="1600" b="1" dirty="0" smtClean="0">
                          <a:latin typeface="Times New Roman"/>
                          <a:ea typeface="Times New Roman"/>
                          <a:cs typeface="Calibri"/>
                        </a:rPr>
                        <a:t>Motivare </a:t>
                      </a:r>
                      <a:r>
                        <a:rPr lang="it-IT" sz="1600" b="1" dirty="0">
                          <a:latin typeface="Times New Roman"/>
                          <a:ea typeface="Times New Roman"/>
                          <a:cs typeface="Calibri"/>
                        </a:rPr>
                        <a:t>il collegamento fra obiettivi individuati e risultanze interne </a:t>
                      </a:r>
                      <a:r>
                        <a:rPr lang="it-IT" sz="1600" b="1" dirty="0" smtClean="0">
                          <a:latin typeface="Times New Roman"/>
                          <a:ea typeface="Times New Roman"/>
                          <a:cs typeface="Calibri"/>
                        </a:rPr>
                        <a:t>all’autovalutazione</a:t>
                      </a:r>
                      <a:endParaRPr lang="it-IT" sz="1600" dirty="0">
                        <a:latin typeface="Calibri"/>
                        <a:ea typeface="Times New Roman"/>
                        <a:cs typeface="Calibri"/>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
        <p:nvSpPr>
          <p:cNvPr id="3" name="CasellaDiTesto 2"/>
          <p:cNvSpPr txBox="1"/>
          <p:nvPr/>
        </p:nvSpPr>
        <p:spPr>
          <a:xfrm>
            <a:off x="395536" y="332656"/>
            <a:ext cx="8064896" cy="584775"/>
          </a:xfrm>
          <a:prstGeom prst="rect">
            <a:avLst/>
          </a:prstGeom>
          <a:noFill/>
        </p:spPr>
        <p:txBody>
          <a:bodyPr wrap="square" rtlCol="0">
            <a:spAutoFit/>
          </a:bodyPr>
          <a:lstStyle/>
          <a:p>
            <a:r>
              <a:rPr lang="it-IT" sz="3200" b="1" dirty="0" smtClean="0"/>
              <a:t>2. OBIETTIVI</a:t>
            </a:r>
            <a:endParaRPr lang="it-IT" sz="32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1"/>
          <p:cNvSpPr txBox="1">
            <a:spLocks noChangeArrowheads="1"/>
          </p:cNvSpPr>
          <p:nvPr/>
        </p:nvSpPr>
        <p:spPr bwMode="auto">
          <a:xfrm>
            <a:off x="1116013" y="2708275"/>
            <a:ext cx="6985000" cy="3140075"/>
          </a:xfrm>
          <a:prstGeom prst="rect">
            <a:avLst/>
          </a:prstGeom>
          <a:solidFill>
            <a:schemeClr val="accent3">
              <a:lumMod val="40000"/>
              <a:lumOff val="60000"/>
            </a:schemeClr>
          </a:solidFill>
          <a:ln w="9525">
            <a:noFill/>
            <a:miter lim="800000"/>
            <a:headEnd/>
            <a:tailEnd/>
          </a:ln>
        </p:spPr>
        <p:txBody>
          <a:bodyPr>
            <a:spAutoFit/>
          </a:bodyPr>
          <a:lstStyle/>
          <a:p>
            <a:r>
              <a:rPr lang="it-IT" dirty="0">
                <a:solidFill>
                  <a:srgbClr val="000099"/>
                </a:solidFill>
              </a:rPr>
              <a:t>1) individuazione da parte dell’Invalsi</a:t>
            </a:r>
            <a:r>
              <a:rPr lang="it-IT" b="1" dirty="0">
                <a:solidFill>
                  <a:srgbClr val="000099"/>
                </a:solidFill>
              </a:rPr>
              <a:t> </a:t>
            </a:r>
            <a:r>
              <a:rPr lang="it-IT" dirty="0">
                <a:solidFill>
                  <a:srgbClr val="000099"/>
                </a:solidFill>
              </a:rPr>
              <a:t>delle situazioni da sottoporre a verifica, sulla base di indicatori di efficienza ed efficacia </a:t>
            </a:r>
          </a:p>
          <a:p>
            <a:r>
              <a:rPr lang="it-IT" dirty="0">
                <a:solidFill>
                  <a:srgbClr val="000099"/>
                </a:solidFill>
              </a:rPr>
              <a:t>previamente</a:t>
            </a:r>
            <a:r>
              <a:rPr lang="it-IT" b="1" dirty="0">
                <a:solidFill>
                  <a:srgbClr val="000099"/>
                </a:solidFill>
              </a:rPr>
              <a:t> </a:t>
            </a:r>
            <a:r>
              <a:rPr lang="it-IT" dirty="0">
                <a:solidFill>
                  <a:srgbClr val="000099"/>
                </a:solidFill>
              </a:rPr>
              <a:t>definiti dall’Invalsi medesimo;</a:t>
            </a:r>
          </a:p>
          <a:p>
            <a:endParaRPr lang="it-IT" dirty="0">
              <a:solidFill>
                <a:srgbClr val="000099"/>
              </a:solidFill>
            </a:endParaRPr>
          </a:p>
          <a:p>
            <a:r>
              <a:rPr lang="it-IT" dirty="0">
                <a:solidFill>
                  <a:srgbClr val="000099"/>
                </a:solidFill>
              </a:rPr>
              <a:t>2) visite dei nuclei di cui al comma 2, secondo il programma e i protocolli di valutazione adottati dalla conferenza ai sensi dell’articolo 2, comma 5;</a:t>
            </a:r>
          </a:p>
          <a:p>
            <a:endParaRPr lang="it-IT" dirty="0">
              <a:solidFill>
                <a:srgbClr val="000099"/>
              </a:solidFill>
            </a:endParaRPr>
          </a:p>
          <a:p>
            <a:r>
              <a:rPr lang="it-IT" dirty="0">
                <a:solidFill>
                  <a:srgbClr val="000099"/>
                </a:solidFill>
              </a:rPr>
              <a:t>3) ridefinizione da parte delle istituzioni scolastiche</a:t>
            </a:r>
            <a:r>
              <a:rPr lang="it-IT" b="1" dirty="0">
                <a:solidFill>
                  <a:srgbClr val="000099"/>
                </a:solidFill>
              </a:rPr>
              <a:t> </a:t>
            </a:r>
            <a:r>
              <a:rPr lang="it-IT" dirty="0">
                <a:solidFill>
                  <a:srgbClr val="000099"/>
                </a:solidFill>
              </a:rPr>
              <a:t>dei piani di miglioramento in base agli esiti dell’analisi effettuata dai nuclei;</a:t>
            </a:r>
          </a:p>
          <a:p>
            <a:endParaRPr lang="it-IT" dirty="0">
              <a:solidFill>
                <a:srgbClr val="000099"/>
              </a:solidFill>
            </a:endParaRPr>
          </a:p>
        </p:txBody>
      </p:sp>
      <p:sp>
        <p:nvSpPr>
          <p:cNvPr id="5" name="Rectangle 1"/>
          <p:cNvSpPr>
            <a:spLocks noChangeArrowheads="1"/>
          </p:cNvSpPr>
          <p:nvPr/>
        </p:nvSpPr>
        <p:spPr bwMode="auto">
          <a:xfrm>
            <a:off x="1042988" y="301397"/>
            <a:ext cx="6624637" cy="2246769"/>
          </a:xfrm>
          <a:prstGeom prst="rect">
            <a:avLst/>
          </a:prstGeom>
          <a:noFill/>
          <a:ln w="9525">
            <a:noFill/>
            <a:miter lim="800000"/>
            <a:headEnd/>
            <a:tailEnd/>
          </a:ln>
          <a:effectLst/>
        </p:spPr>
        <p:txBody>
          <a:bodyPr anchor="ctr">
            <a:spAutoFit/>
          </a:bodyPr>
          <a:lstStyle/>
          <a:p>
            <a:pPr algn="ctr" eaLnBrk="0" hangingPunct="0">
              <a:defRPr/>
            </a:pPr>
            <a:r>
              <a:rPr lang="it-IT" sz="2800" b="1" dirty="0">
                <a:solidFill>
                  <a:srgbClr val="000099"/>
                </a:solidFill>
                <a:latin typeface="Arial" charset="0"/>
              </a:rPr>
              <a:t>Valutazione </a:t>
            </a:r>
            <a:r>
              <a:rPr lang="it-IT" sz="2800" b="1" dirty="0" smtClean="0">
                <a:solidFill>
                  <a:srgbClr val="000099"/>
                </a:solidFill>
                <a:latin typeface="Arial" charset="0"/>
              </a:rPr>
              <a:t>esterna</a:t>
            </a:r>
          </a:p>
          <a:p>
            <a:pPr algn="ctr" eaLnBrk="0" hangingPunct="0">
              <a:defRPr/>
            </a:pPr>
            <a:r>
              <a:rPr lang="it-IT" sz="2800" b="1" dirty="0" smtClean="0">
                <a:solidFill>
                  <a:srgbClr val="000099"/>
                </a:solidFill>
                <a:ea typeface="Times New Roman" pitchFamily="18" charset="0"/>
                <a:cs typeface="Times New Roman" pitchFamily="18" charset="0"/>
              </a:rPr>
              <a:t>DPR 28 marzo 2013 n. 80 </a:t>
            </a:r>
          </a:p>
          <a:p>
            <a:pPr algn="ctr" eaLnBrk="0" hangingPunct="0">
              <a:defRPr/>
            </a:pPr>
            <a:r>
              <a:rPr lang="it-IT" sz="2800" dirty="0" smtClean="0">
                <a:solidFill>
                  <a:srgbClr val="000099"/>
                </a:solidFill>
                <a:ea typeface="Times New Roman" pitchFamily="18" charset="0"/>
                <a:cs typeface="Times New Roman" pitchFamily="18" charset="0"/>
              </a:rPr>
              <a:t>Art. 6 comma 1 lettera b.</a:t>
            </a:r>
            <a:endParaRPr lang="it-IT" sz="2800" b="1" dirty="0" smtClean="0">
              <a:solidFill>
                <a:srgbClr val="000099"/>
              </a:solidFill>
            </a:endParaRPr>
          </a:p>
          <a:p>
            <a:pPr algn="ctr" eaLnBrk="0" hangingPunct="0">
              <a:defRPr/>
            </a:pPr>
            <a:endParaRPr lang="it-IT" sz="2800" b="1" dirty="0">
              <a:solidFill>
                <a:srgbClr val="000099"/>
              </a:solidFill>
              <a:latin typeface="Arial" charset="0"/>
            </a:endParaRPr>
          </a:p>
          <a:p>
            <a:pPr algn="ctr" eaLnBrk="0" hangingPunct="0">
              <a:defRPr/>
            </a:pPr>
            <a:endParaRPr lang="it-IT" sz="2800" b="1" dirty="0">
              <a:solidFill>
                <a:srgbClr val="000099"/>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95288" y="908050"/>
            <a:ext cx="8353425" cy="4914900"/>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r>
              <a:rPr lang="it-IT" sz="2400" b="1" u="sng">
                <a:solidFill>
                  <a:srgbClr val="000099"/>
                </a:solidFill>
              </a:rPr>
              <a:t>1999</a:t>
            </a:r>
          </a:p>
          <a:p>
            <a:pPr marL="342900" indent="-342900"/>
            <a:r>
              <a:rPr lang="it-IT" sz="2400" b="1">
                <a:solidFill>
                  <a:srgbClr val="000099"/>
                </a:solidFill>
              </a:rPr>
              <a:t>Regolamento per l’autonomia scolastica </a:t>
            </a:r>
          </a:p>
          <a:p>
            <a:pPr marL="342900" indent="-342900"/>
            <a:r>
              <a:rPr lang="it-IT" sz="2400" b="1">
                <a:solidFill>
                  <a:srgbClr val="000099"/>
                </a:solidFill>
              </a:rPr>
              <a:t>DPR 8 marzo 1999 n. 275</a:t>
            </a:r>
          </a:p>
          <a:p>
            <a:pPr marL="342900" indent="-342900"/>
            <a:endParaRPr lang="it-IT" sz="2400" b="1">
              <a:solidFill>
                <a:srgbClr val="000099"/>
              </a:solidFill>
            </a:endParaRPr>
          </a:p>
          <a:p>
            <a:pPr marL="342900" indent="-342900"/>
            <a:r>
              <a:rPr lang="it-IT" sz="2400" b="1">
                <a:solidFill>
                  <a:srgbClr val="000099"/>
                </a:solidFill>
              </a:rPr>
              <a:t>Art. 10 c. 1: </a:t>
            </a:r>
          </a:p>
          <a:p>
            <a:pPr marL="342900" indent="-342900"/>
            <a:r>
              <a:rPr lang="it-IT" sz="2400" i="1">
                <a:solidFill>
                  <a:srgbClr val="000099"/>
                </a:solidFill>
              </a:rPr>
              <a:t>"</a:t>
            </a:r>
            <a:r>
              <a:rPr lang="it-IT" sz="2400" b="1" i="1">
                <a:solidFill>
                  <a:srgbClr val="000099"/>
                </a:solidFill>
              </a:rPr>
              <a:t>Per la verifica del raggiungimento degli obiettivi di apprendimento e degli standard di qualità del servizio il Ministero della Pubblica Istruzione fissa metodi e scadenze per rilevazioni periodiche</a:t>
            </a:r>
            <a:r>
              <a:rPr lang="it-IT" sz="2400" i="1">
                <a:solidFill>
                  <a:srgbClr val="000099"/>
                </a:solidFill>
              </a:rPr>
              <a:t>. Fino all’istituzione di un </a:t>
            </a:r>
            <a:r>
              <a:rPr lang="it-IT" sz="2400" b="1" i="1" u="sng">
                <a:solidFill>
                  <a:srgbClr val="000099"/>
                </a:solidFill>
              </a:rPr>
              <a:t>apposito organismo autonomo</a:t>
            </a:r>
            <a:r>
              <a:rPr lang="it-IT" sz="2400" i="1">
                <a:solidFill>
                  <a:srgbClr val="000099"/>
                </a:solidFill>
              </a:rPr>
              <a:t> le verifiche sono effettuate dal Centro europeo dell’educazione, riformato a norma dell’art. 21, comma 10 della legge 15 marzo 1997, n. 59".</a:t>
            </a:r>
            <a:r>
              <a:rPr lang="it-IT" sz="2400">
                <a:solidFill>
                  <a:srgbClr val="000099"/>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1"/>
          <p:cNvSpPr txBox="1">
            <a:spLocks noChangeArrowheads="1"/>
          </p:cNvSpPr>
          <p:nvPr/>
        </p:nvSpPr>
        <p:spPr bwMode="auto">
          <a:xfrm>
            <a:off x="971600" y="2708920"/>
            <a:ext cx="7272338" cy="2677656"/>
          </a:xfrm>
          <a:prstGeom prst="rect">
            <a:avLst/>
          </a:prstGeom>
          <a:solidFill>
            <a:schemeClr val="accent3">
              <a:lumMod val="40000"/>
              <a:lumOff val="60000"/>
            </a:schemeClr>
          </a:solidFill>
          <a:ln w="9525">
            <a:noFill/>
            <a:miter lim="800000"/>
            <a:headEnd/>
            <a:tailEnd/>
          </a:ln>
        </p:spPr>
        <p:txBody>
          <a:bodyPr>
            <a:spAutoFit/>
          </a:bodyPr>
          <a:lstStyle/>
          <a:p>
            <a:r>
              <a:rPr lang="it-IT" sz="2400" dirty="0">
                <a:solidFill>
                  <a:srgbClr val="000099"/>
                </a:solidFill>
              </a:rPr>
              <a:t>Definizione e attuazione da parte delle istituzioni scolastiche</a:t>
            </a:r>
            <a:r>
              <a:rPr lang="it-IT" sz="2400" b="1" dirty="0">
                <a:solidFill>
                  <a:srgbClr val="000099"/>
                </a:solidFill>
              </a:rPr>
              <a:t> </a:t>
            </a:r>
            <a:r>
              <a:rPr lang="it-IT" sz="2400" dirty="0">
                <a:solidFill>
                  <a:srgbClr val="000099"/>
                </a:solidFill>
              </a:rPr>
              <a:t>degli </a:t>
            </a:r>
            <a:r>
              <a:rPr lang="it-IT" sz="2400" b="1" dirty="0">
                <a:solidFill>
                  <a:srgbClr val="000099"/>
                </a:solidFill>
              </a:rPr>
              <a:t>interventi migliorativi anche con il supporto dell’Indire o attraverso la collaborazione con università, enti di ricerca, associazioni professionali e culturali</a:t>
            </a:r>
            <a:r>
              <a:rPr lang="it-IT" sz="2400" dirty="0">
                <a:solidFill>
                  <a:srgbClr val="000099"/>
                </a:solidFill>
              </a:rPr>
              <a:t> </a:t>
            </a:r>
          </a:p>
          <a:p>
            <a:endParaRPr lang="it-IT" sz="2400" dirty="0">
              <a:solidFill>
                <a:srgbClr val="000099"/>
              </a:solidFill>
            </a:endParaRPr>
          </a:p>
          <a:p>
            <a:endParaRPr lang="it-IT" sz="2400" dirty="0">
              <a:solidFill>
                <a:srgbClr val="000099"/>
              </a:solidFill>
            </a:endParaRPr>
          </a:p>
        </p:txBody>
      </p:sp>
      <p:sp>
        <p:nvSpPr>
          <p:cNvPr id="4" name="Rectangle 1"/>
          <p:cNvSpPr>
            <a:spLocks noChangeArrowheads="1"/>
          </p:cNvSpPr>
          <p:nvPr/>
        </p:nvSpPr>
        <p:spPr bwMode="auto">
          <a:xfrm>
            <a:off x="1042988" y="947738"/>
            <a:ext cx="6624637" cy="954087"/>
          </a:xfrm>
          <a:prstGeom prst="rect">
            <a:avLst/>
          </a:prstGeom>
          <a:noFill/>
          <a:ln w="9525">
            <a:noFill/>
            <a:miter lim="800000"/>
            <a:headEnd/>
            <a:tailEnd/>
          </a:ln>
          <a:effectLst/>
        </p:spPr>
        <p:txBody>
          <a:bodyPr anchor="ctr">
            <a:spAutoFit/>
          </a:bodyPr>
          <a:lstStyle/>
          <a:p>
            <a:pPr algn="ctr" eaLnBrk="0" hangingPunct="0">
              <a:defRPr/>
            </a:pPr>
            <a:endParaRPr lang="it-IT" sz="2800" dirty="0">
              <a:latin typeface="Arial" charset="0"/>
            </a:endParaRPr>
          </a:p>
          <a:p>
            <a:pPr algn="ctr" eaLnBrk="0" hangingPunct="0">
              <a:defRPr/>
            </a:pPr>
            <a:endParaRPr lang="it-IT" sz="2800" dirty="0">
              <a:solidFill>
                <a:srgbClr val="003399"/>
              </a:solidFill>
              <a:latin typeface="+mj-lt"/>
            </a:endParaRPr>
          </a:p>
        </p:txBody>
      </p:sp>
      <p:sp>
        <p:nvSpPr>
          <p:cNvPr id="52228" name="Rettangolo 4"/>
          <p:cNvSpPr>
            <a:spLocks noChangeArrowheads="1"/>
          </p:cNvSpPr>
          <p:nvPr/>
        </p:nvSpPr>
        <p:spPr bwMode="auto">
          <a:xfrm>
            <a:off x="899592" y="332656"/>
            <a:ext cx="7344816" cy="1815882"/>
          </a:xfrm>
          <a:prstGeom prst="rect">
            <a:avLst/>
          </a:prstGeom>
          <a:noFill/>
          <a:ln w="9525">
            <a:noFill/>
            <a:miter lim="800000"/>
            <a:headEnd/>
            <a:tailEnd/>
          </a:ln>
        </p:spPr>
        <p:txBody>
          <a:bodyPr wrap="square">
            <a:spAutoFit/>
          </a:bodyPr>
          <a:lstStyle/>
          <a:p>
            <a:pPr algn="ctr"/>
            <a:r>
              <a:rPr lang="it-IT" sz="2800" b="1" dirty="0">
                <a:solidFill>
                  <a:srgbClr val="000099"/>
                </a:solidFill>
              </a:rPr>
              <a:t>Azioni di </a:t>
            </a:r>
            <a:r>
              <a:rPr lang="it-IT" sz="2800" b="1" dirty="0" smtClean="0">
                <a:solidFill>
                  <a:srgbClr val="000099"/>
                </a:solidFill>
              </a:rPr>
              <a:t>miglioramento</a:t>
            </a:r>
          </a:p>
          <a:p>
            <a:pPr algn="ctr" eaLnBrk="0" hangingPunct="0">
              <a:defRPr/>
            </a:pPr>
            <a:r>
              <a:rPr lang="it-IT" sz="2800" b="1" dirty="0" smtClean="0">
                <a:solidFill>
                  <a:srgbClr val="000099"/>
                </a:solidFill>
                <a:ea typeface="Times New Roman" pitchFamily="18" charset="0"/>
                <a:cs typeface="Times New Roman" pitchFamily="18" charset="0"/>
              </a:rPr>
              <a:t>DPR 28 marzo 2013 n. 80 </a:t>
            </a:r>
          </a:p>
          <a:p>
            <a:pPr algn="ctr" eaLnBrk="0" hangingPunct="0">
              <a:defRPr/>
            </a:pPr>
            <a:r>
              <a:rPr lang="it-IT" sz="2800" dirty="0" smtClean="0">
                <a:solidFill>
                  <a:srgbClr val="000099"/>
                </a:solidFill>
                <a:ea typeface="Times New Roman" pitchFamily="18" charset="0"/>
                <a:cs typeface="Times New Roman" pitchFamily="18" charset="0"/>
              </a:rPr>
              <a:t>Art. 6 comma 1 lettera c.</a:t>
            </a:r>
            <a:endParaRPr lang="it-IT" sz="2800" b="1" dirty="0" smtClean="0">
              <a:solidFill>
                <a:srgbClr val="000099"/>
              </a:solidFill>
            </a:endParaRPr>
          </a:p>
          <a:p>
            <a:pPr algn="ctr"/>
            <a:endParaRPr lang="it-IT" sz="2800" b="1" dirty="0">
              <a:solidFill>
                <a:srgbClr val="00009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1"/>
          <p:cNvSpPr txBox="1">
            <a:spLocks noChangeArrowheads="1"/>
          </p:cNvSpPr>
          <p:nvPr/>
        </p:nvSpPr>
        <p:spPr bwMode="auto">
          <a:xfrm>
            <a:off x="539553" y="2708275"/>
            <a:ext cx="8280598" cy="2677656"/>
          </a:xfrm>
          <a:prstGeom prst="rect">
            <a:avLst/>
          </a:prstGeom>
          <a:solidFill>
            <a:schemeClr val="accent3">
              <a:lumMod val="40000"/>
              <a:lumOff val="60000"/>
            </a:schemeClr>
          </a:solidFill>
          <a:ln w="9525">
            <a:noFill/>
            <a:miter lim="800000"/>
            <a:headEnd/>
            <a:tailEnd/>
          </a:ln>
        </p:spPr>
        <p:txBody>
          <a:bodyPr wrap="square">
            <a:spAutoFit/>
          </a:bodyPr>
          <a:lstStyle/>
          <a:p>
            <a:r>
              <a:rPr lang="it-IT" sz="2800" b="1" dirty="0">
                <a:solidFill>
                  <a:srgbClr val="000099"/>
                </a:solidFill>
              </a:rPr>
              <a:t>Pubblicazione, diffusione dei risultati raggiunti</a:t>
            </a:r>
            <a:r>
              <a:rPr lang="it-IT" sz="2800" dirty="0">
                <a:solidFill>
                  <a:srgbClr val="000099"/>
                </a:solidFill>
              </a:rPr>
              <a:t>, attraverso indicatori e dati comparabili, sia in una dimensione di </a:t>
            </a:r>
            <a:r>
              <a:rPr lang="it-IT" sz="2800" b="1" dirty="0">
                <a:solidFill>
                  <a:srgbClr val="000099"/>
                </a:solidFill>
              </a:rPr>
              <a:t>trasparenza </a:t>
            </a:r>
            <a:r>
              <a:rPr lang="it-IT" sz="2800" dirty="0">
                <a:solidFill>
                  <a:srgbClr val="000099"/>
                </a:solidFill>
              </a:rPr>
              <a:t>sia in una dimensione di </a:t>
            </a:r>
            <a:r>
              <a:rPr lang="it-IT" sz="2800" b="1" dirty="0">
                <a:solidFill>
                  <a:srgbClr val="000099"/>
                </a:solidFill>
              </a:rPr>
              <a:t>condivisione</a:t>
            </a:r>
            <a:r>
              <a:rPr lang="it-IT" sz="2800" dirty="0">
                <a:solidFill>
                  <a:srgbClr val="000099"/>
                </a:solidFill>
              </a:rPr>
              <a:t> e promozione al miglioramento del servizio con la </a:t>
            </a:r>
            <a:r>
              <a:rPr lang="it-IT" sz="2800" b="1" dirty="0">
                <a:solidFill>
                  <a:srgbClr val="000099"/>
                </a:solidFill>
              </a:rPr>
              <a:t>comunità di appartenenza.</a:t>
            </a:r>
          </a:p>
          <a:p>
            <a:endParaRPr lang="it-IT" sz="2800" dirty="0">
              <a:solidFill>
                <a:srgbClr val="000099"/>
              </a:solidFill>
            </a:endParaRPr>
          </a:p>
        </p:txBody>
      </p:sp>
      <p:sp>
        <p:nvSpPr>
          <p:cNvPr id="53251" name="CasellaDiTesto 2"/>
          <p:cNvSpPr txBox="1">
            <a:spLocks noChangeArrowheads="1"/>
          </p:cNvSpPr>
          <p:nvPr/>
        </p:nvSpPr>
        <p:spPr bwMode="auto">
          <a:xfrm>
            <a:off x="899592" y="476672"/>
            <a:ext cx="7345362" cy="2246769"/>
          </a:xfrm>
          <a:prstGeom prst="rect">
            <a:avLst/>
          </a:prstGeom>
          <a:noFill/>
          <a:ln w="9525">
            <a:noFill/>
            <a:miter lim="800000"/>
            <a:headEnd/>
            <a:tailEnd/>
          </a:ln>
        </p:spPr>
        <p:txBody>
          <a:bodyPr>
            <a:spAutoFit/>
          </a:bodyPr>
          <a:lstStyle/>
          <a:p>
            <a:pPr algn="ctr"/>
            <a:r>
              <a:rPr lang="it-IT" sz="2800" b="1" dirty="0">
                <a:solidFill>
                  <a:srgbClr val="000099"/>
                </a:solidFill>
              </a:rPr>
              <a:t>Rendicontazione </a:t>
            </a:r>
            <a:r>
              <a:rPr lang="it-IT" sz="2800" b="1" dirty="0" smtClean="0">
                <a:solidFill>
                  <a:srgbClr val="000099"/>
                </a:solidFill>
              </a:rPr>
              <a:t>sociale</a:t>
            </a:r>
          </a:p>
          <a:p>
            <a:pPr algn="ctr" eaLnBrk="0" hangingPunct="0">
              <a:defRPr/>
            </a:pPr>
            <a:r>
              <a:rPr lang="it-IT" sz="2800" b="1" dirty="0" smtClean="0">
                <a:solidFill>
                  <a:srgbClr val="000099"/>
                </a:solidFill>
                <a:ea typeface="Times New Roman" pitchFamily="18" charset="0"/>
                <a:cs typeface="Times New Roman" pitchFamily="18" charset="0"/>
              </a:rPr>
              <a:t>DPR 28 marzo 2013 n. 80 </a:t>
            </a:r>
          </a:p>
          <a:p>
            <a:pPr algn="ctr" eaLnBrk="0" hangingPunct="0">
              <a:defRPr/>
            </a:pPr>
            <a:r>
              <a:rPr lang="it-IT" sz="2800" dirty="0" smtClean="0">
                <a:solidFill>
                  <a:srgbClr val="000099"/>
                </a:solidFill>
                <a:ea typeface="Times New Roman" pitchFamily="18" charset="0"/>
                <a:cs typeface="Times New Roman" pitchFamily="18" charset="0"/>
              </a:rPr>
              <a:t>Art. 6 comma 1 lettera d.</a:t>
            </a:r>
            <a:endParaRPr lang="it-IT" sz="2800" b="1" dirty="0" smtClean="0">
              <a:solidFill>
                <a:srgbClr val="000099"/>
              </a:solidFill>
            </a:endParaRPr>
          </a:p>
          <a:p>
            <a:pPr algn="ctr"/>
            <a:endParaRPr lang="it-IT" sz="2800" b="1" dirty="0">
              <a:solidFill>
                <a:srgbClr val="000099"/>
              </a:solidFill>
            </a:endParaRPr>
          </a:p>
          <a:p>
            <a:pPr algn="ctr"/>
            <a:endParaRPr lang="it-IT" sz="2800" b="1" dirty="0">
              <a:solidFill>
                <a:srgbClr val="00009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Rot="1" noChangeArrowheads="1"/>
          </p:cNvSpPr>
          <p:nvPr>
            <p:ph type="body" idx="1"/>
          </p:nvPr>
        </p:nvSpPr>
        <p:spPr>
          <a:xfrm>
            <a:off x="467544" y="1268760"/>
            <a:ext cx="8378006" cy="4191000"/>
          </a:xfrm>
        </p:spPr>
        <p:txBody>
          <a:bodyPr/>
          <a:lstStyle/>
          <a:p>
            <a:pPr marL="609600" indent="-609600" algn="just">
              <a:buNone/>
            </a:pPr>
            <a:endParaRPr lang="it-IT" dirty="0">
              <a:effectLst/>
            </a:endParaRPr>
          </a:p>
          <a:p>
            <a:pPr marL="609600" indent="-609600" algn="just">
              <a:buFont typeface="Wingdings" pitchFamily="2" charset="2"/>
              <a:buAutoNum type="arabicPeriod"/>
            </a:pPr>
            <a:endParaRPr lang="it-IT" dirty="0">
              <a:effectLst/>
            </a:endParaRPr>
          </a:p>
          <a:p>
            <a:pPr marL="609600" indent="-609600" algn="just">
              <a:buNone/>
            </a:pPr>
            <a:r>
              <a:rPr lang="it-IT" b="1" dirty="0" smtClean="0">
                <a:solidFill>
                  <a:srgbClr val="000099"/>
                </a:solidFill>
                <a:effectLst/>
              </a:rPr>
              <a:t>Come </a:t>
            </a:r>
            <a:r>
              <a:rPr lang="it-IT" b="1" dirty="0">
                <a:solidFill>
                  <a:srgbClr val="000099"/>
                </a:solidFill>
                <a:effectLst/>
              </a:rPr>
              <a:t>caratterizzare </a:t>
            </a:r>
            <a:r>
              <a:rPr lang="it-IT" b="1" dirty="0" smtClean="0">
                <a:solidFill>
                  <a:srgbClr val="000099"/>
                </a:solidFill>
                <a:effectLst/>
              </a:rPr>
              <a:t>la rendicontazione </a:t>
            </a:r>
            <a:r>
              <a:rPr lang="it-IT" b="1" dirty="0">
                <a:solidFill>
                  <a:srgbClr val="000099"/>
                </a:solidFill>
                <a:effectLst/>
              </a:rPr>
              <a:t>sociale allo specifico della scuola?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7200" y="244475"/>
            <a:ext cx="8362950" cy="881063"/>
          </a:xfrm>
        </p:spPr>
        <p:txBody>
          <a:bodyPr/>
          <a:lstStyle/>
          <a:p>
            <a:pPr algn="ctr"/>
            <a:r>
              <a:rPr lang="it-IT" sz="3200"/>
              <a:t>Dall’accountability </a:t>
            </a:r>
            <a:br>
              <a:rPr lang="it-IT" sz="3200"/>
            </a:br>
            <a:r>
              <a:rPr lang="it-IT" sz="3200"/>
              <a:t>al Bilancio sociale</a:t>
            </a:r>
          </a:p>
        </p:txBody>
      </p:sp>
      <p:pic>
        <p:nvPicPr>
          <p:cNvPr id="76803" name="Picture 3"/>
          <p:cNvPicPr>
            <a:picLocks noGrp="1" noChangeAspect="1" noChangeArrowheads="1"/>
          </p:cNvPicPr>
          <p:nvPr>
            <p:ph type="body" idx="1"/>
          </p:nvPr>
        </p:nvPicPr>
        <p:blipFill>
          <a:blip r:embed="rId2" cstate="print"/>
          <a:srcRect/>
          <a:stretch>
            <a:fillRect/>
          </a:stretch>
        </p:blipFill>
        <p:spPr>
          <a:xfrm>
            <a:off x="684213" y="1268413"/>
            <a:ext cx="7704137" cy="5256212"/>
          </a:xfrm>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468313" y="1052513"/>
            <a:ext cx="8385175" cy="5472831"/>
          </a:xfrm>
        </p:spPr>
        <p:txBody>
          <a:bodyPr/>
          <a:lstStyle/>
          <a:p>
            <a:pPr marL="838200" indent="-838200"/>
            <a:r>
              <a:rPr lang="it-IT" sz="3200" i="1" u="sng" dirty="0" smtClean="0">
                <a:solidFill>
                  <a:srgbClr val="000099"/>
                </a:solidFill>
                <a:effectLst/>
              </a:rPr>
              <a:t>Il </a:t>
            </a:r>
            <a:r>
              <a:rPr lang="it-IT" sz="3200" i="1" u="sng" dirty="0">
                <a:solidFill>
                  <a:srgbClr val="000099"/>
                </a:solidFill>
                <a:effectLst/>
              </a:rPr>
              <a:t>bilancio sociale </a:t>
            </a:r>
            <a:br>
              <a:rPr lang="it-IT" sz="3200" i="1" u="sng" dirty="0">
                <a:solidFill>
                  <a:srgbClr val="000099"/>
                </a:solidFill>
                <a:effectLst/>
              </a:rPr>
            </a:br>
            <a:r>
              <a:rPr lang="it-IT" sz="3200" i="1" u="sng" dirty="0">
                <a:solidFill>
                  <a:srgbClr val="000099"/>
                </a:solidFill>
                <a:effectLst/>
              </a:rPr>
              <a:t>come immagine collettiva</a:t>
            </a:r>
            <a:r>
              <a:rPr lang="it-IT" sz="3200" dirty="0">
                <a:solidFill>
                  <a:srgbClr val="000099"/>
                </a:solidFill>
                <a:effectLst/>
              </a:rPr>
              <a:t>: </a:t>
            </a:r>
            <a:br>
              <a:rPr lang="it-IT" sz="3200" dirty="0">
                <a:solidFill>
                  <a:srgbClr val="000099"/>
                </a:solidFill>
                <a:effectLst/>
              </a:rPr>
            </a:br>
            <a:r>
              <a:rPr lang="it-IT" sz="3200" b="0" dirty="0">
                <a:solidFill>
                  <a:srgbClr val="000099"/>
                </a:solidFill>
                <a:effectLst/>
                <a:latin typeface="Arial" charset="0"/>
              </a:rPr>
              <a:t>rappresenta il bisogno della scuola di avere uno strumento per darsi un’identità e diffonderla. Dentro questa forma non è tanto importante la condivisione dell’identità quanto la sua diffusione. Pertanto molta cura sarà data all’opuscolo del bilancio sociale …</a:t>
            </a:r>
          </a:p>
        </p:txBody>
      </p:sp>
      <p:sp>
        <p:nvSpPr>
          <p:cNvPr id="171011" name="Text Box 3"/>
          <p:cNvSpPr txBox="1">
            <a:spLocks noChangeArrowheads="1"/>
          </p:cNvSpPr>
          <p:nvPr/>
        </p:nvSpPr>
        <p:spPr bwMode="auto">
          <a:xfrm>
            <a:off x="5435600" y="333375"/>
            <a:ext cx="3384550" cy="366713"/>
          </a:xfrm>
          <a:prstGeom prst="rect">
            <a:avLst/>
          </a:prstGeom>
          <a:noFill/>
          <a:ln w="9525">
            <a:noFill/>
            <a:miter lim="800000"/>
            <a:headEnd/>
            <a:tailEnd/>
          </a:ln>
          <a:effectLst/>
        </p:spPr>
        <p:txBody>
          <a:bodyPr>
            <a:spAutoFit/>
          </a:bodyPr>
          <a:lstStyle/>
          <a:p>
            <a:pPr algn="r">
              <a:spcBef>
                <a:spcPct val="50000"/>
              </a:spcBef>
            </a:pPr>
            <a:r>
              <a:rPr lang="it-IT" u="sng"/>
              <a:t>Le forme del BS: 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lstStyle/>
          <a:p>
            <a:pPr marL="838200" indent="-838200"/>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dirty="0"/>
              <a:t/>
            </a:r>
            <a:br>
              <a:rPr lang="it-IT" sz="2800" i="1" dirty="0"/>
            </a:br>
            <a:r>
              <a:rPr lang="it-IT" sz="2800" i="1" u="sng" dirty="0">
                <a:solidFill>
                  <a:srgbClr val="000099"/>
                </a:solidFill>
                <a:effectLst/>
              </a:rPr>
              <a:t>Il bilancio sociale </a:t>
            </a:r>
            <a:br>
              <a:rPr lang="it-IT" sz="2800" i="1" u="sng" dirty="0">
                <a:solidFill>
                  <a:srgbClr val="000099"/>
                </a:solidFill>
                <a:effectLst/>
              </a:rPr>
            </a:br>
            <a:r>
              <a:rPr lang="it-IT" sz="2800" i="1" u="sng" dirty="0">
                <a:solidFill>
                  <a:srgbClr val="000099"/>
                </a:solidFill>
                <a:effectLst/>
              </a:rPr>
              <a:t>come comunicazione</a:t>
            </a:r>
            <a:r>
              <a:rPr lang="it-IT" sz="2800" dirty="0">
                <a:solidFill>
                  <a:srgbClr val="000099"/>
                </a:solidFill>
                <a:effectLst/>
              </a:rPr>
              <a:t>: </a:t>
            </a:r>
            <a:br>
              <a:rPr lang="it-IT" sz="2800" dirty="0">
                <a:solidFill>
                  <a:srgbClr val="000099"/>
                </a:solidFill>
                <a:effectLst/>
              </a:rPr>
            </a:br>
            <a:r>
              <a:rPr lang="it-IT" sz="2800" b="0" dirty="0">
                <a:solidFill>
                  <a:srgbClr val="000099"/>
                </a:solidFill>
                <a:effectLst/>
                <a:latin typeface="Arial" charset="0"/>
              </a:rPr>
              <a:t>rappresenta il bisogno della scuola di curare le forme di comunicazione e di rivolgerle in modo particolare ai propri stakeholder. In questo caso la comunicazione è mirata e tende a rafforzare le alleanze con alcuni particolari portatori di interessi. Qui la pubblicazione del bilancio sociale è opportuno risulti ben curata e soprattutto ben definita nelle parti di particolare interesse per gli stakeholder.</a:t>
            </a:r>
            <a:br>
              <a:rPr lang="it-IT" sz="2800" b="0" dirty="0">
                <a:solidFill>
                  <a:srgbClr val="000099"/>
                </a:solidFill>
                <a:effectLst/>
                <a:latin typeface="Arial" charset="0"/>
              </a:rPr>
            </a:br>
            <a:endParaRPr lang="it-IT" sz="2800" b="0" dirty="0">
              <a:solidFill>
                <a:srgbClr val="000099"/>
              </a:solidFill>
              <a:effectLst/>
              <a:latin typeface="Arial" charset="0"/>
            </a:endParaRPr>
          </a:p>
        </p:txBody>
      </p:sp>
      <p:sp>
        <p:nvSpPr>
          <p:cNvPr id="172035" name="Text Box 3"/>
          <p:cNvSpPr txBox="1">
            <a:spLocks noChangeArrowheads="1"/>
          </p:cNvSpPr>
          <p:nvPr/>
        </p:nvSpPr>
        <p:spPr bwMode="auto">
          <a:xfrm>
            <a:off x="5435600" y="333375"/>
            <a:ext cx="3384550" cy="366713"/>
          </a:xfrm>
          <a:prstGeom prst="rect">
            <a:avLst/>
          </a:prstGeom>
          <a:noFill/>
          <a:ln w="9525">
            <a:noFill/>
            <a:miter lim="800000"/>
            <a:headEnd/>
            <a:tailEnd/>
          </a:ln>
          <a:effectLst/>
        </p:spPr>
        <p:txBody>
          <a:bodyPr>
            <a:spAutoFit/>
          </a:bodyPr>
          <a:lstStyle/>
          <a:p>
            <a:pPr algn="r">
              <a:spcBef>
                <a:spcPct val="50000"/>
              </a:spcBef>
            </a:pPr>
            <a:r>
              <a:rPr lang="it-IT" u="sng"/>
              <a:t>Le forme del BS: 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marL="838200" indent="-838200"/>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600" i="1" u="sng" dirty="0">
                <a:solidFill>
                  <a:srgbClr val="000099"/>
                </a:solidFill>
                <a:effectLst/>
              </a:rPr>
              <a:t>Il bilancio sociale </a:t>
            </a:r>
            <a:br>
              <a:rPr lang="it-IT" sz="2600" i="1" u="sng" dirty="0">
                <a:solidFill>
                  <a:srgbClr val="000099"/>
                </a:solidFill>
                <a:effectLst/>
              </a:rPr>
            </a:br>
            <a:r>
              <a:rPr lang="it-IT" sz="2600" i="1" u="sng" dirty="0">
                <a:solidFill>
                  <a:srgbClr val="000099"/>
                </a:solidFill>
                <a:effectLst/>
              </a:rPr>
              <a:t>come partecipazione</a:t>
            </a:r>
            <a:r>
              <a:rPr lang="it-IT" sz="2600" i="1" dirty="0">
                <a:solidFill>
                  <a:srgbClr val="000099"/>
                </a:solidFill>
                <a:effectLst/>
              </a:rPr>
              <a:t>: </a:t>
            </a:r>
            <a:br>
              <a:rPr lang="it-IT" sz="2600" i="1" dirty="0">
                <a:solidFill>
                  <a:srgbClr val="000099"/>
                </a:solidFill>
                <a:effectLst/>
              </a:rPr>
            </a:br>
            <a:r>
              <a:rPr lang="it-IT" sz="2600" b="0" dirty="0">
                <a:solidFill>
                  <a:srgbClr val="000099"/>
                </a:solidFill>
                <a:effectLst/>
                <a:latin typeface="Arial" charset="0"/>
              </a:rPr>
              <a:t>rappresenta il bisogno della scuola di trovare forme e strumenti per sviluppare legami con i propri stakeholder. Qui l’attenzione non è posta in modo esclusivo sul passaggio di informazioni, bensì sulla partecipazione diretta. La presenza collaborativa degli stakeholder e il loro contributo alla realizzazione del bilancio sociale è l’elemento di qualità. La pubblicazione risulta secondaria rispetto al processo, anzi la stessa pubblicazione ha lo scopo di rafforzare il processo di partecipazione.</a:t>
            </a:r>
            <a:br>
              <a:rPr lang="it-IT" sz="2600" b="0" dirty="0">
                <a:solidFill>
                  <a:srgbClr val="000099"/>
                </a:solidFill>
                <a:effectLst/>
                <a:latin typeface="Arial" charset="0"/>
              </a:rPr>
            </a:br>
            <a:r>
              <a:rPr lang="it-IT" sz="2600" b="0" dirty="0">
                <a:solidFill>
                  <a:srgbClr val="000099"/>
                </a:solidFill>
                <a:effectLst/>
                <a:latin typeface="Arial" charset="0"/>
              </a:rPr>
              <a:t/>
            </a:r>
            <a:br>
              <a:rPr lang="it-IT" sz="2600" b="0" dirty="0">
                <a:solidFill>
                  <a:srgbClr val="000099"/>
                </a:solidFill>
                <a:effectLst/>
                <a:latin typeface="Arial" charset="0"/>
              </a:rPr>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endParaRPr lang="it-IT" sz="2000" i="1" dirty="0"/>
          </a:p>
        </p:txBody>
      </p:sp>
      <p:sp>
        <p:nvSpPr>
          <p:cNvPr id="173059" name="Text Box 3"/>
          <p:cNvSpPr txBox="1">
            <a:spLocks noChangeArrowheads="1"/>
          </p:cNvSpPr>
          <p:nvPr/>
        </p:nvSpPr>
        <p:spPr bwMode="auto">
          <a:xfrm>
            <a:off x="5435600" y="333375"/>
            <a:ext cx="3384550" cy="366713"/>
          </a:xfrm>
          <a:prstGeom prst="rect">
            <a:avLst/>
          </a:prstGeom>
          <a:noFill/>
          <a:ln w="9525">
            <a:noFill/>
            <a:miter lim="800000"/>
            <a:headEnd/>
            <a:tailEnd/>
          </a:ln>
          <a:effectLst/>
        </p:spPr>
        <p:txBody>
          <a:bodyPr>
            <a:spAutoFit/>
          </a:bodyPr>
          <a:lstStyle/>
          <a:p>
            <a:pPr algn="r">
              <a:spcBef>
                <a:spcPct val="50000"/>
              </a:spcBef>
            </a:pPr>
            <a:r>
              <a:rPr lang="it-IT" u="sng"/>
              <a:t>Le forme del BS: 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marL="838200" indent="-838200"/>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600" i="1" u="sng" dirty="0">
                <a:solidFill>
                  <a:srgbClr val="000099"/>
                </a:solidFill>
                <a:effectLst/>
              </a:rPr>
              <a:t>Il bilancio sociale </a:t>
            </a:r>
            <a:br>
              <a:rPr lang="it-IT" sz="2600" i="1" u="sng" dirty="0">
                <a:solidFill>
                  <a:srgbClr val="000099"/>
                </a:solidFill>
                <a:effectLst/>
              </a:rPr>
            </a:br>
            <a:r>
              <a:rPr lang="it-IT" sz="2600" i="1" u="sng" dirty="0">
                <a:solidFill>
                  <a:srgbClr val="000099"/>
                </a:solidFill>
                <a:effectLst/>
              </a:rPr>
              <a:t>come organizzazione strategica</a:t>
            </a:r>
            <a:r>
              <a:rPr lang="it-IT" sz="2600" dirty="0">
                <a:solidFill>
                  <a:srgbClr val="000099"/>
                </a:solidFill>
                <a:effectLst/>
              </a:rPr>
              <a:t>: </a:t>
            </a:r>
            <a:br>
              <a:rPr lang="it-IT" sz="2600" dirty="0">
                <a:solidFill>
                  <a:srgbClr val="000099"/>
                </a:solidFill>
                <a:effectLst/>
              </a:rPr>
            </a:br>
            <a:r>
              <a:rPr lang="it-IT" sz="2600" b="0" dirty="0">
                <a:solidFill>
                  <a:srgbClr val="000099"/>
                </a:solidFill>
                <a:effectLst/>
                <a:latin typeface="Arial" charset="0"/>
              </a:rPr>
              <a:t>rappresenta il bisogno della scuola di ridefinire la propria organizzazione. Il bilancio sociale è uno strumento che implica un’idea di scuola, di conseguenza quest’idea prima deve essere nell’organizzazione del servizio e solo dopo può trovare pubblica evidenza attraverso il bilancio sociale. La stessa pubblicazione cerca di dare una rappresentazione effettiva del servizio scolastico anche con elementi di criticità ed obiettivi di miglioramento.</a:t>
            </a:r>
            <a:br>
              <a:rPr lang="it-IT" sz="2600" b="0" dirty="0">
                <a:solidFill>
                  <a:srgbClr val="000099"/>
                </a:solidFill>
                <a:effectLst/>
                <a:latin typeface="Arial" charset="0"/>
              </a:rPr>
            </a:br>
            <a:endParaRPr lang="it-IT" sz="2600" b="0" dirty="0">
              <a:solidFill>
                <a:srgbClr val="000099"/>
              </a:solidFill>
              <a:effectLst/>
              <a:latin typeface="Arial" charset="0"/>
            </a:endParaRPr>
          </a:p>
        </p:txBody>
      </p:sp>
      <p:sp>
        <p:nvSpPr>
          <p:cNvPr id="174083" name="Text Box 3"/>
          <p:cNvSpPr txBox="1">
            <a:spLocks noChangeArrowheads="1"/>
          </p:cNvSpPr>
          <p:nvPr/>
        </p:nvSpPr>
        <p:spPr bwMode="auto">
          <a:xfrm>
            <a:off x="5435600" y="333375"/>
            <a:ext cx="3384550" cy="366713"/>
          </a:xfrm>
          <a:prstGeom prst="rect">
            <a:avLst/>
          </a:prstGeom>
          <a:noFill/>
          <a:ln w="9525">
            <a:noFill/>
            <a:miter lim="800000"/>
            <a:headEnd/>
            <a:tailEnd/>
          </a:ln>
          <a:effectLst/>
        </p:spPr>
        <p:txBody>
          <a:bodyPr>
            <a:spAutoFit/>
          </a:bodyPr>
          <a:lstStyle/>
          <a:p>
            <a:pPr algn="r">
              <a:spcBef>
                <a:spcPct val="50000"/>
              </a:spcBef>
            </a:pPr>
            <a:r>
              <a:rPr lang="it-IT" u="sng"/>
              <a:t>Le forme del BS: 4</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marL="838200" indent="-838200"/>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000" i="1" dirty="0"/>
              <a:t/>
            </a:r>
            <a:br>
              <a:rPr lang="it-IT" sz="2000" i="1" dirty="0"/>
            </a:br>
            <a:r>
              <a:rPr lang="it-IT" sz="2600" i="1" u="sng" dirty="0">
                <a:solidFill>
                  <a:srgbClr val="000099"/>
                </a:solidFill>
                <a:effectLst/>
              </a:rPr>
              <a:t>Il bilancio sociale </a:t>
            </a:r>
            <a:br>
              <a:rPr lang="it-IT" sz="2600" i="1" u="sng" dirty="0">
                <a:solidFill>
                  <a:srgbClr val="000099"/>
                </a:solidFill>
                <a:effectLst/>
              </a:rPr>
            </a:br>
            <a:r>
              <a:rPr lang="it-IT" sz="2600" i="1" u="sng" dirty="0">
                <a:solidFill>
                  <a:srgbClr val="000099"/>
                </a:solidFill>
                <a:effectLst/>
              </a:rPr>
              <a:t>come responsabilità ed etica sociale</a:t>
            </a:r>
            <a:r>
              <a:rPr lang="it-IT" sz="2600" i="1" dirty="0">
                <a:solidFill>
                  <a:srgbClr val="000099"/>
                </a:solidFill>
                <a:effectLst/>
              </a:rPr>
              <a:t>: </a:t>
            </a:r>
            <a:br>
              <a:rPr lang="it-IT" sz="2600" i="1" dirty="0">
                <a:solidFill>
                  <a:srgbClr val="000099"/>
                </a:solidFill>
                <a:effectLst/>
              </a:rPr>
            </a:br>
            <a:r>
              <a:rPr lang="it-IT" sz="2600" b="0" dirty="0">
                <a:solidFill>
                  <a:srgbClr val="000099"/>
                </a:solidFill>
                <a:effectLst/>
                <a:latin typeface="Arial" charset="0"/>
              </a:rPr>
              <a:t>rappresenta il bisogno della scuola di contribuire alla crescita della comunità. Questa forma è attenta ai precedenti passaggi, ma non è piegata in modo esclusivo su questi. L’obiettivo prioritario è realizzare la propria missione ma dentro un contesto di appartenenza. In questa prospettiva si cresce se si cresce insieme, e il bilancio sociale è uno strumento per rendere conto con responsabilità del percorso svolto. Qui potrebbe essere definito: </a:t>
            </a:r>
            <a:r>
              <a:rPr lang="it-IT" sz="2600" dirty="0">
                <a:solidFill>
                  <a:srgbClr val="000099"/>
                </a:solidFill>
                <a:effectLst/>
                <a:latin typeface="Arial" charset="0"/>
              </a:rPr>
              <a:t>bilancio di ricaduta sociale</a:t>
            </a:r>
            <a:r>
              <a:rPr lang="it-IT" sz="2600" b="0" dirty="0">
                <a:solidFill>
                  <a:srgbClr val="000099"/>
                </a:solidFill>
                <a:effectLst/>
                <a:latin typeface="Arial" charset="0"/>
              </a:rPr>
              <a:t>.</a:t>
            </a:r>
            <a:br>
              <a:rPr lang="it-IT" sz="2600" b="0" dirty="0">
                <a:solidFill>
                  <a:srgbClr val="000099"/>
                </a:solidFill>
                <a:effectLst/>
                <a:latin typeface="Arial" charset="0"/>
              </a:rPr>
            </a:br>
            <a:r>
              <a:rPr lang="it-IT" sz="2600" b="0" dirty="0">
                <a:solidFill>
                  <a:srgbClr val="000099"/>
                </a:solidFill>
                <a:effectLst/>
                <a:latin typeface="Arial" charset="0"/>
              </a:rPr>
              <a:t/>
            </a:r>
            <a:br>
              <a:rPr lang="it-IT" sz="2600" b="0" dirty="0">
                <a:solidFill>
                  <a:srgbClr val="000099"/>
                </a:solidFill>
                <a:effectLst/>
                <a:latin typeface="Arial" charset="0"/>
              </a:rPr>
            </a:br>
            <a:r>
              <a:rPr lang="it-IT" sz="2000" i="1" dirty="0">
                <a:solidFill>
                  <a:srgbClr val="000099"/>
                </a:solidFill>
                <a:effectLst/>
              </a:rPr>
              <a:t/>
            </a:r>
            <a:br>
              <a:rPr lang="it-IT" sz="2000" i="1" dirty="0">
                <a:solidFill>
                  <a:srgbClr val="000099"/>
                </a:solidFill>
                <a:effectLst/>
              </a:rPr>
            </a:br>
            <a:r>
              <a:rPr lang="it-IT" sz="2000" i="1" dirty="0"/>
              <a:t/>
            </a:r>
            <a:br>
              <a:rPr lang="it-IT" sz="2000" i="1" dirty="0"/>
            </a:br>
            <a:r>
              <a:rPr lang="it-IT" sz="2000" i="1" dirty="0"/>
              <a:t/>
            </a:r>
            <a:br>
              <a:rPr lang="it-IT" sz="2000" i="1" dirty="0"/>
            </a:br>
            <a:r>
              <a:rPr lang="it-IT" sz="2000" i="1" dirty="0"/>
              <a:t/>
            </a:r>
            <a:br>
              <a:rPr lang="it-IT" sz="2000" i="1" dirty="0"/>
            </a:br>
            <a:endParaRPr lang="it-IT" sz="2000" i="1" dirty="0"/>
          </a:p>
        </p:txBody>
      </p:sp>
      <p:sp>
        <p:nvSpPr>
          <p:cNvPr id="175107" name="Text Box 3"/>
          <p:cNvSpPr txBox="1">
            <a:spLocks noChangeArrowheads="1"/>
          </p:cNvSpPr>
          <p:nvPr/>
        </p:nvSpPr>
        <p:spPr bwMode="auto">
          <a:xfrm>
            <a:off x="5435600" y="333375"/>
            <a:ext cx="3384550" cy="366713"/>
          </a:xfrm>
          <a:prstGeom prst="rect">
            <a:avLst/>
          </a:prstGeom>
          <a:noFill/>
          <a:ln w="9525">
            <a:noFill/>
            <a:miter lim="800000"/>
            <a:headEnd/>
            <a:tailEnd/>
          </a:ln>
          <a:effectLst/>
        </p:spPr>
        <p:txBody>
          <a:bodyPr>
            <a:spAutoFit/>
          </a:bodyPr>
          <a:lstStyle/>
          <a:p>
            <a:pPr algn="r">
              <a:spcBef>
                <a:spcPct val="50000"/>
              </a:spcBef>
            </a:pPr>
            <a:r>
              <a:rPr lang="it-IT" u="sng"/>
              <a:t>Le forme del BS: 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descr="http://solleviamoci.files.wordpress.com/2010/04/la_scuola_di_barbiana21.png"/>
          <p:cNvPicPr>
            <a:picLocks noChangeAspect="1" noChangeArrowheads="1"/>
          </p:cNvPicPr>
          <p:nvPr/>
        </p:nvPicPr>
        <p:blipFill>
          <a:blip r:embed="rId2" cstate="print"/>
          <a:srcRect/>
          <a:stretch>
            <a:fillRect/>
          </a:stretch>
        </p:blipFill>
        <p:spPr bwMode="auto">
          <a:xfrm>
            <a:off x="251520" y="2564904"/>
            <a:ext cx="4824536" cy="3888432"/>
          </a:xfrm>
          <a:prstGeom prst="rect">
            <a:avLst/>
          </a:prstGeom>
          <a:noFill/>
        </p:spPr>
      </p:pic>
      <p:pic>
        <p:nvPicPr>
          <p:cNvPr id="6146" name="Picture 2" descr="http://liceoceccano.files.wordpress.com/2010/11/dsc_0003.jpg"/>
          <p:cNvPicPr>
            <a:picLocks noChangeAspect="1" noChangeArrowheads="1"/>
          </p:cNvPicPr>
          <p:nvPr/>
        </p:nvPicPr>
        <p:blipFill>
          <a:blip r:embed="rId3" cstate="print"/>
          <a:srcRect/>
          <a:stretch>
            <a:fillRect/>
          </a:stretch>
        </p:blipFill>
        <p:spPr bwMode="auto">
          <a:xfrm>
            <a:off x="4644008" y="2564904"/>
            <a:ext cx="4176464" cy="3888432"/>
          </a:xfrm>
          <a:prstGeom prst="rect">
            <a:avLst/>
          </a:prstGeom>
          <a:noFill/>
        </p:spPr>
      </p:pic>
      <p:sp>
        <p:nvSpPr>
          <p:cNvPr id="5" name="Text Box 4"/>
          <p:cNvSpPr txBox="1">
            <a:spLocks noChangeArrowheads="1"/>
          </p:cNvSpPr>
          <p:nvPr/>
        </p:nvSpPr>
        <p:spPr bwMode="auto">
          <a:xfrm>
            <a:off x="467544" y="548680"/>
            <a:ext cx="8280920" cy="1631216"/>
          </a:xfrm>
          <a:prstGeom prst="rect">
            <a:avLst/>
          </a:prstGeom>
          <a:noFill/>
          <a:ln w="9525">
            <a:noFill/>
            <a:miter lim="800000"/>
            <a:headEnd/>
            <a:tailEnd/>
          </a:ln>
        </p:spPr>
        <p:txBody>
          <a:bodyPr wrap="square">
            <a:spAutoFit/>
          </a:bodyPr>
          <a:lstStyle/>
          <a:p>
            <a:pPr algn="ctr"/>
            <a:r>
              <a:rPr lang="it-IT" sz="3600" i="1" dirty="0">
                <a:solidFill>
                  <a:srgbClr val="003399"/>
                </a:solidFill>
              </a:rPr>
              <a:t>“</a:t>
            </a:r>
            <a:r>
              <a:rPr lang="it-IT" sz="3600" b="1" i="1" dirty="0" smtClean="0">
                <a:solidFill>
                  <a:srgbClr val="003399"/>
                </a:solidFill>
                <a:latin typeface="Magneto" pitchFamily="82" charset="0"/>
              </a:rPr>
              <a:t>Proponi </a:t>
            </a:r>
            <a:r>
              <a:rPr lang="it-IT" sz="3600" b="1" i="1" dirty="0">
                <a:solidFill>
                  <a:srgbClr val="003399"/>
                </a:solidFill>
                <a:latin typeface="Magneto" pitchFamily="82" charset="0"/>
              </a:rPr>
              <a:t>uno scopo,</a:t>
            </a:r>
          </a:p>
          <a:p>
            <a:pPr algn="ctr"/>
            <a:r>
              <a:rPr lang="it-IT" sz="3600" b="1" i="1" dirty="0">
                <a:solidFill>
                  <a:srgbClr val="003399"/>
                </a:solidFill>
                <a:latin typeface="Magneto" pitchFamily="82" charset="0"/>
              </a:rPr>
              <a:t>ma che sia grande</a:t>
            </a:r>
            <a:r>
              <a:rPr lang="it-IT" sz="3600" b="1" i="1" dirty="0" smtClean="0">
                <a:solidFill>
                  <a:srgbClr val="003399"/>
                </a:solidFill>
              </a:rPr>
              <a:t>”</a:t>
            </a:r>
          </a:p>
          <a:p>
            <a:pPr algn="ctr"/>
            <a:r>
              <a:rPr lang="it-IT" sz="2800" b="1" i="1" dirty="0" smtClean="0">
                <a:solidFill>
                  <a:srgbClr val="003399"/>
                </a:solidFill>
                <a:latin typeface="Magneto" pitchFamily="82" charset="0"/>
              </a:rPr>
              <a:t>(Don </a:t>
            </a:r>
            <a:r>
              <a:rPr lang="it-IT" sz="2800" b="1" i="1" dirty="0" err="1" smtClean="0">
                <a:solidFill>
                  <a:srgbClr val="003399"/>
                </a:solidFill>
                <a:latin typeface="Magneto" pitchFamily="82" charset="0"/>
              </a:rPr>
              <a:t>Milani</a:t>
            </a:r>
            <a:r>
              <a:rPr lang="it-IT" sz="2800" b="1" i="1" dirty="0" smtClean="0">
                <a:solidFill>
                  <a:srgbClr val="003399"/>
                </a:solidFill>
                <a:latin typeface="Magneto" pitchFamily="82" charset="0"/>
              </a:rPr>
              <a:t>)</a:t>
            </a:r>
            <a:endParaRPr lang="it-IT" sz="2800" b="1" i="1" dirty="0">
              <a:solidFill>
                <a:srgbClr val="003399"/>
              </a:solidFill>
              <a:latin typeface="Magneto"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5288" y="908050"/>
            <a:ext cx="8353425" cy="4899025"/>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defRPr/>
            </a:pPr>
            <a:r>
              <a:rPr lang="it-IT" sz="2800" b="1" u="sng" dirty="0">
                <a:solidFill>
                  <a:srgbClr val="000099"/>
                </a:solidFill>
                <a:latin typeface="Arial" charset="0"/>
              </a:rPr>
              <a:t>2000 </a:t>
            </a:r>
            <a:r>
              <a:rPr lang="it-IT" sz="2800" b="1" dirty="0">
                <a:solidFill>
                  <a:srgbClr val="000099"/>
                </a:solidFill>
                <a:latin typeface="Arial" charset="0"/>
              </a:rPr>
              <a:t>“Concorsone” </a:t>
            </a:r>
          </a:p>
          <a:p>
            <a:pPr marL="342900" indent="-342900">
              <a:defRPr/>
            </a:pPr>
            <a:endParaRPr lang="it-IT" sz="2800" b="1" dirty="0">
              <a:solidFill>
                <a:srgbClr val="000099"/>
              </a:solidFill>
              <a:latin typeface="Arial" charset="0"/>
            </a:endParaRPr>
          </a:p>
          <a:p>
            <a:pPr marL="342900" indent="-342900">
              <a:defRPr/>
            </a:pPr>
            <a:endParaRPr lang="it-IT" sz="2800" b="1" dirty="0">
              <a:solidFill>
                <a:srgbClr val="000099"/>
              </a:solidFill>
              <a:latin typeface="Arial" charset="0"/>
            </a:endParaRPr>
          </a:p>
          <a:p>
            <a:pPr>
              <a:lnSpc>
                <a:spcPct val="90000"/>
              </a:lnSpc>
              <a:buFont typeface="Wingdings" pitchFamily="2" charset="2"/>
              <a:buNone/>
              <a:defRPr/>
            </a:pPr>
            <a:r>
              <a:rPr lang="it-IT" sz="2800" dirty="0">
                <a:solidFill>
                  <a:srgbClr val="000099"/>
                </a:solidFill>
                <a:latin typeface="Arial" charset="0"/>
              </a:rPr>
              <a:t>Concorso selettivo finalizzato ad accertare la preparazione didattico - pedagogica dei docenti in servizio da almeno dieci anni. Nel progetto la qualità della docenza era sostanzialmente riferita alla verifica delle competenze dei docenti che potevano essere premiati con un contributo di 6 milioni di lire l'anno lordi. Fallimento totale!</a:t>
            </a:r>
          </a:p>
          <a:p>
            <a:pPr marL="342900" indent="-342900">
              <a:defRPr/>
            </a:pPr>
            <a:endParaRPr lang="it-IT" sz="2800" b="1" u="sng" dirty="0">
              <a:solidFill>
                <a:srgbClr val="000099"/>
              </a:solidFill>
              <a:latin typeface="Arial" charset="0"/>
            </a:endParaRPr>
          </a:p>
          <a:p>
            <a:pPr marL="342900" indent="-342900">
              <a:defRPr/>
            </a:pPr>
            <a:endParaRPr lang="it-IT" sz="2400" b="1" u="sng"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4213" y="1052513"/>
            <a:ext cx="7772400" cy="1368425"/>
          </a:xfrm>
        </p:spPr>
        <p:txBody>
          <a:bodyPr/>
          <a:lstStyle/>
          <a:p>
            <a:pPr eaLnBrk="1" hangingPunct="1"/>
            <a:endParaRPr lang="it-IT" dirty="0" smtClean="0"/>
          </a:p>
        </p:txBody>
      </p:sp>
      <p:sp>
        <p:nvSpPr>
          <p:cNvPr id="295939" name="Rectangle 3"/>
          <p:cNvSpPr>
            <a:spLocks noGrp="1" noChangeArrowheads="1"/>
          </p:cNvSpPr>
          <p:nvPr>
            <p:ph type="subTitle" idx="1"/>
          </p:nvPr>
        </p:nvSpPr>
        <p:spPr>
          <a:xfrm>
            <a:off x="1371600" y="2565400"/>
            <a:ext cx="6945313" cy="3073400"/>
          </a:xfrm>
        </p:spPr>
        <p:txBody>
          <a:bodyPr rtlCol="0">
            <a:normAutofit/>
          </a:bodyPr>
          <a:lstStyle/>
          <a:p>
            <a:pPr eaLnBrk="1" fontAlgn="auto" hangingPunct="1">
              <a:spcAft>
                <a:spcPts val="0"/>
              </a:spcAft>
              <a:defRPr/>
            </a:pPr>
            <a:endParaRPr lang="it-IT" dirty="0"/>
          </a:p>
        </p:txBody>
      </p:sp>
      <p:pic>
        <p:nvPicPr>
          <p:cNvPr id="48132" name="Picture 4" descr="logo_miur"/>
          <p:cNvPicPr>
            <a:picLocks noChangeAspect="1" noChangeArrowheads="1"/>
          </p:cNvPicPr>
          <p:nvPr/>
        </p:nvPicPr>
        <p:blipFill>
          <a:blip r:embed="rId2" cstate="print"/>
          <a:srcRect/>
          <a:stretch>
            <a:fillRect/>
          </a:stretch>
        </p:blipFill>
        <p:spPr bwMode="auto">
          <a:xfrm>
            <a:off x="4427538" y="1052513"/>
            <a:ext cx="3960812" cy="1152525"/>
          </a:xfrm>
          <a:prstGeom prst="rect">
            <a:avLst/>
          </a:prstGeom>
          <a:noFill/>
          <a:ln w="9525">
            <a:noFill/>
            <a:miter lim="800000"/>
            <a:headEnd/>
            <a:tailEnd/>
          </a:ln>
        </p:spPr>
      </p:pic>
      <p:pic>
        <p:nvPicPr>
          <p:cNvPr id="48133" name="Picture 5" descr="home_ragazzi"/>
          <p:cNvPicPr>
            <a:picLocks noChangeAspect="1" noChangeArrowheads="1"/>
          </p:cNvPicPr>
          <p:nvPr/>
        </p:nvPicPr>
        <p:blipFill>
          <a:blip r:embed="rId3" cstate="print"/>
          <a:srcRect/>
          <a:stretch>
            <a:fillRect/>
          </a:stretch>
        </p:blipFill>
        <p:spPr bwMode="auto">
          <a:xfrm>
            <a:off x="2484438" y="2349500"/>
            <a:ext cx="5903912"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it-IT" smtClean="0"/>
          </a:p>
        </p:txBody>
      </p:sp>
      <p:sp>
        <p:nvSpPr>
          <p:cNvPr id="49155" name="Rectangle 3"/>
          <p:cNvSpPr>
            <a:spLocks noGrp="1" noChangeArrowheads="1"/>
          </p:cNvSpPr>
          <p:nvPr>
            <p:ph type="body" idx="1"/>
          </p:nvPr>
        </p:nvSpPr>
        <p:spPr/>
        <p:txBody>
          <a:bodyPr/>
          <a:lstStyle/>
          <a:p>
            <a:pPr eaLnBrk="1" hangingPunct="1">
              <a:buFont typeface="Wingdings" pitchFamily="2" charset="2"/>
              <a:buNone/>
            </a:pPr>
            <a:endParaRPr lang="it-IT" smtClean="0"/>
          </a:p>
        </p:txBody>
      </p:sp>
      <p:pic>
        <p:nvPicPr>
          <p:cNvPr id="49156" name="Picture 4" descr="istruzione inglese"/>
          <p:cNvPicPr>
            <a:picLocks noChangeAspect="1" noChangeArrowheads="1"/>
          </p:cNvPicPr>
          <p:nvPr/>
        </p:nvPicPr>
        <p:blipFill>
          <a:blip r:embed="rId2" cstate="print"/>
          <a:srcRect/>
          <a:stretch>
            <a:fillRect/>
          </a:stretch>
        </p:blipFill>
        <p:spPr bwMode="auto">
          <a:xfrm>
            <a:off x="1908175" y="2060575"/>
            <a:ext cx="6840538" cy="4365625"/>
          </a:xfrm>
          <a:prstGeom prst="rect">
            <a:avLst/>
          </a:prstGeom>
          <a:noFill/>
          <a:ln w="9525">
            <a:noFill/>
            <a:miter lim="800000"/>
            <a:headEnd/>
            <a:tailEnd/>
          </a:ln>
        </p:spPr>
      </p:pic>
      <p:pic>
        <p:nvPicPr>
          <p:cNvPr id="49157" name="Picture 5" descr="logo_inghilterra"/>
          <p:cNvPicPr>
            <a:picLocks noChangeAspect="1" noChangeArrowheads="1"/>
          </p:cNvPicPr>
          <p:nvPr/>
        </p:nvPicPr>
        <p:blipFill>
          <a:blip r:embed="rId3" cstate="print"/>
          <a:srcRect/>
          <a:stretch>
            <a:fillRect/>
          </a:stretch>
        </p:blipFill>
        <p:spPr bwMode="auto">
          <a:xfrm>
            <a:off x="611188" y="404813"/>
            <a:ext cx="6048375" cy="93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838200" y="2682875"/>
            <a:ext cx="7693025" cy="3986213"/>
          </a:xfrm>
        </p:spPr>
        <p:txBody>
          <a:bodyPr/>
          <a:lstStyle/>
          <a:p>
            <a:pPr eaLnBrk="1" hangingPunct="1"/>
            <a:endParaRPr lang="it-IT" smtClean="0"/>
          </a:p>
        </p:txBody>
      </p:sp>
      <p:pic>
        <p:nvPicPr>
          <p:cNvPr id="50179" name="Picture 3" descr="logo_Ministero educazione francia"/>
          <p:cNvPicPr>
            <a:picLocks noChangeAspect="1" noChangeArrowheads="1"/>
          </p:cNvPicPr>
          <p:nvPr/>
        </p:nvPicPr>
        <p:blipFill>
          <a:blip r:embed="rId2" cstate="print"/>
          <a:srcRect/>
          <a:stretch>
            <a:fillRect/>
          </a:stretch>
        </p:blipFill>
        <p:spPr bwMode="auto">
          <a:xfrm>
            <a:off x="4716463" y="404813"/>
            <a:ext cx="3959225" cy="3600450"/>
          </a:xfrm>
          <a:prstGeom prst="rect">
            <a:avLst/>
          </a:prstGeom>
          <a:noFill/>
          <a:ln w="9525">
            <a:noFill/>
            <a:miter lim="800000"/>
            <a:headEnd/>
            <a:tailEnd/>
          </a:ln>
        </p:spPr>
      </p:pic>
      <p:pic>
        <p:nvPicPr>
          <p:cNvPr id="50180" name="Picture 4" descr="Francia ragazzi1"/>
          <p:cNvPicPr>
            <a:picLocks noChangeAspect="1" noChangeArrowheads="1"/>
          </p:cNvPicPr>
          <p:nvPr/>
        </p:nvPicPr>
        <p:blipFill>
          <a:blip r:embed="rId3" cstate="print"/>
          <a:srcRect/>
          <a:stretch>
            <a:fillRect/>
          </a:stretch>
        </p:blipFill>
        <p:spPr bwMode="auto">
          <a:xfrm>
            <a:off x="900113" y="476250"/>
            <a:ext cx="3384550" cy="3529013"/>
          </a:xfrm>
          <a:prstGeom prst="rect">
            <a:avLst/>
          </a:prstGeom>
          <a:noFill/>
          <a:ln w="9525">
            <a:noFill/>
            <a:miter lim="800000"/>
            <a:headEnd/>
            <a:tailEnd/>
          </a:ln>
        </p:spPr>
      </p:pic>
      <p:pic>
        <p:nvPicPr>
          <p:cNvPr id="50181" name="Picture 5" descr="Francia ragazzi e adulti"/>
          <p:cNvPicPr>
            <a:picLocks noChangeAspect="1" noChangeArrowheads="1"/>
          </p:cNvPicPr>
          <p:nvPr/>
        </p:nvPicPr>
        <p:blipFill>
          <a:blip r:embed="rId4" cstate="print"/>
          <a:srcRect/>
          <a:stretch>
            <a:fillRect/>
          </a:stretch>
        </p:blipFill>
        <p:spPr bwMode="auto">
          <a:xfrm>
            <a:off x="4787900" y="4365625"/>
            <a:ext cx="3600450" cy="2016125"/>
          </a:xfrm>
          <a:prstGeom prst="rect">
            <a:avLst/>
          </a:prstGeom>
          <a:noFill/>
          <a:ln w="9525">
            <a:noFill/>
            <a:miter lim="800000"/>
            <a:headEnd/>
            <a:tailEnd/>
          </a:ln>
        </p:spPr>
      </p:pic>
      <p:pic>
        <p:nvPicPr>
          <p:cNvPr id="50182" name="Picture 6" descr="Francia genitori"/>
          <p:cNvPicPr>
            <a:picLocks noChangeAspect="1" noChangeArrowheads="1"/>
          </p:cNvPicPr>
          <p:nvPr/>
        </p:nvPicPr>
        <p:blipFill>
          <a:blip r:embed="rId5" cstate="print"/>
          <a:srcRect/>
          <a:stretch>
            <a:fillRect/>
          </a:stretch>
        </p:blipFill>
        <p:spPr bwMode="auto">
          <a:xfrm>
            <a:off x="971550" y="4365625"/>
            <a:ext cx="331311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it-IT" smtClean="0"/>
          </a:p>
        </p:txBody>
      </p:sp>
      <p:pic>
        <p:nvPicPr>
          <p:cNvPr id="51203" name="Picture 3" descr="Germania3_d"/>
          <p:cNvPicPr>
            <a:picLocks noChangeAspect="1" noChangeArrowheads="1"/>
          </p:cNvPicPr>
          <p:nvPr/>
        </p:nvPicPr>
        <p:blipFill>
          <a:blip r:embed="rId2" cstate="print"/>
          <a:srcRect/>
          <a:stretch>
            <a:fillRect/>
          </a:stretch>
        </p:blipFill>
        <p:spPr bwMode="auto">
          <a:xfrm>
            <a:off x="755650" y="260350"/>
            <a:ext cx="8388350" cy="1490663"/>
          </a:xfrm>
          <a:prstGeom prst="rect">
            <a:avLst/>
          </a:prstGeom>
          <a:noFill/>
          <a:ln w="9525">
            <a:noFill/>
            <a:miter lim="800000"/>
            <a:headEnd/>
            <a:tailEnd/>
          </a:ln>
        </p:spPr>
      </p:pic>
      <p:pic>
        <p:nvPicPr>
          <p:cNvPr id="51204" name="Picture 4" descr="Germania 2_d"/>
          <p:cNvPicPr>
            <a:picLocks noGrp="1" noChangeAspect="1" noChangeArrowheads="1"/>
          </p:cNvPicPr>
          <p:nvPr>
            <p:ph type="body" idx="1"/>
          </p:nvPr>
        </p:nvPicPr>
        <p:blipFill>
          <a:blip r:embed="rId3" cstate="print"/>
          <a:srcRect/>
          <a:stretch>
            <a:fillRect/>
          </a:stretch>
        </p:blipFill>
        <p:spPr>
          <a:xfrm>
            <a:off x="755650" y="1773238"/>
            <a:ext cx="8388350" cy="1397000"/>
          </a:xfrm>
        </p:spPr>
      </p:pic>
      <p:pic>
        <p:nvPicPr>
          <p:cNvPr id="51205" name="Picture 5" descr="Germania 4_d"/>
          <p:cNvPicPr>
            <a:picLocks noChangeAspect="1" noChangeArrowheads="1"/>
          </p:cNvPicPr>
          <p:nvPr/>
        </p:nvPicPr>
        <p:blipFill>
          <a:blip r:embed="rId4" cstate="print"/>
          <a:srcRect/>
          <a:stretch>
            <a:fillRect/>
          </a:stretch>
        </p:blipFill>
        <p:spPr bwMode="auto">
          <a:xfrm>
            <a:off x="755650" y="3213100"/>
            <a:ext cx="8388350" cy="1201738"/>
          </a:xfrm>
          <a:prstGeom prst="rect">
            <a:avLst/>
          </a:prstGeom>
          <a:noFill/>
          <a:ln w="9525">
            <a:noFill/>
            <a:miter lim="800000"/>
            <a:headEnd/>
            <a:tailEnd/>
          </a:ln>
        </p:spPr>
      </p:pic>
      <p:pic>
        <p:nvPicPr>
          <p:cNvPr id="51206" name="Picture 6" descr="Germania 1_d"/>
          <p:cNvPicPr>
            <a:picLocks noChangeAspect="1" noChangeArrowheads="1"/>
          </p:cNvPicPr>
          <p:nvPr/>
        </p:nvPicPr>
        <p:blipFill>
          <a:blip r:embed="rId5" cstate="print"/>
          <a:srcRect/>
          <a:stretch>
            <a:fillRect/>
          </a:stretch>
        </p:blipFill>
        <p:spPr bwMode="auto">
          <a:xfrm>
            <a:off x="755650" y="4437063"/>
            <a:ext cx="8388350" cy="1201737"/>
          </a:xfrm>
          <a:prstGeom prst="rect">
            <a:avLst/>
          </a:prstGeom>
          <a:noFill/>
          <a:ln w="9525">
            <a:noFill/>
            <a:miter lim="800000"/>
            <a:headEnd/>
            <a:tailEnd/>
          </a:ln>
        </p:spPr>
      </p:pic>
      <p:pic>
        <p:nvPicPr>
          <p:cNvPr id="51207" name="Picture 7" descr="Germania 5_d"/>
          <p:cNvPicPr>
            <a:picLocks noChangeAspect="1" noChangeArrowheads="1"/>
          </p:cNvPicPr>
          <p:nvPr/>
        </p:nvPicPr>
        <p:blipFill>
          <a:blip r:embed="rId6" cstate="print"/>
          <a:srcRect/>
          <a:stretch>
            <a:fillRect/>
          </a:stretch>
        </p:blipFill>
        <p:spPr bwMode="auto">
          <a:xfrm>
            <a:off x="755650" y="5661025"/>
            <a:ext cx="838835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it-IT" smtClean="0"/>
          </a:p>
        </p:txBody>
      </p:sp>
      <p:sp>
        <p:nvSpPr>
          <p:cNvPr id="52227" name="Rectangle 3"/>
          <p:cNvSpPr>
            <a:spLocks noGrp="1" noChangeArrowheads="1"/>
          </p:cNvSpPr>
          <p:nvPr>
            <p:ph type="body" idx="1"/>
          </p:nvPr>
        </p:nvSpPr>
        <p:spPr/>
        <p:txBody>
          <a:bodyPr/>
          <a:lstStyle/>
          <a:p>
            <a:pPr eaLnBrk="1" hangingPunct="1">
              <a:buFont typeface="Wingdings" pitchFamily="2" charset="2"/>
              <a:buNone/>
            </a:pPr>
            <a:endParaRPr lang="it-IT" smtClean="0"/>
          </a:p>
        </p:txBody>
      </p:sp>
      <p:pic>
        <p:nvPicPr>
          <p:cNvPr id="52228" name="Picture 4" descr="Corea"/>
          <p:cNvPicPr>
            <a:picLocks noChangeAspect="1" noChangeArrowheads="1"/>
          </p:cNvPicPr>
          <p:nvPr/>
        </p:nvPicPr>
        <p:blipFill>
          <a:blip r:embed="rId2" cstate="print"/>
          <a:srcRect/>
          <a:stretch>
            <a:fillRect/>
          </a:stretch>
        </p:blipFill>
        <p:spPr bwMode="auto">
          <a:xfrm>
            <a:off x="611188" y="1916113"/>
            <a:ext cx="7921625" cy="4508500"/>
          </a:xfrm>
          <a:prstGeom prst="rect">
            <a:avLst/>
          </a:prstGeom>
          <a:noFill/>
          <a:ln w="9525">
            <a:noFill/>
            <a:miter lim="800000"/>
            <a:headEnd/>
            <a:tailEnd/>
          </a:ln>
        </p:spPr>
      </p:pic>
      <p:pic>
        <p:nvPicPr>
          <p:cNvPr id="52229" name="Picture 5" descr="top_logo Korea"/>
          <p:cNvPicPr>
            <a:picLocks noChangeAspect="1" noChangeArrowheads="1"/>
          </p:cNvPicPr>
          <p:nvPr/>
        </p:nvPicPr>
        <p:blipFill>
          <a:blip r:embed="rId3" cstate="print"/>
          <a:srcRect/>
          <a:stretch>
            <a:fillRect/>
          </a:stretch>
        </p:blipFill>
        <p:spPr bwMode="auto">
          <a:xfrm>
            <a:off x="4716463" y="260350"/>
            <a:ext cx="3816350"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23850" y="549275"/>
            <a:ext cx="8496300" cy="6010275"/>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r>
              <a:rPr lang="it-IT" sz="2400" b="1">
                <a:solidFill>
                  <a:srgbClr val="000099"/>
                </a:solidFill>
              </a:rPr>
              <a:t>2001 decreto 165 </a:t>
            </a:r>
          </a:p>
          <a:p>
            <a:pPr marL="342900" indent="-342900"/>
            <a:r>
              <a:rPr lang="it-IT" sz="2400" i="1">
                <a:solidFill>
                  <a:srgbClr val="000099"/>
                </a:solidFill>
              </a:rPr>
              <a:t>“… qualifica dirigenziale per i capi di istituto preposti alle istituzioni scolastiche e educative alle quali e' stata attribuita personalità giuridica ed autonomia a norma dell'articolo 21 della legge 15 marzo 1997, n. 59 …</a:t>
            </a:r>
            <a:r>
              <a:rPr lang="it-IT" sz="2400">
                <a:solidFill>
                  <a:srgbClr val="000099"/>
                </a:solidFill>
              </a:rPr>
              <a:t>”</a:t>
            </a:r>
          </a:p>
          <a:p>
            <a:pPr marL="342900" indent="-342900"/>
            <a:endParaRPr lang="it-IT" sz="2400" i="1">
              <a:solidFill>
                <a:srgbClr val="000099"/>
              </a:solidFill>
            </a:endParaRPr>
          </a:p>
          <a:p>
            <a:pPr marL="342900" indent="-342900"/>
            <a:r>
              <a:rPr lang="it-IT" sz="2400" b="1">
                <a:solidFill>
                  <a:srgbClr val="000099"/>
                </a:solidFill>
              </a:rPr>
              <a:t>Art. 25 comma 1: </a:t>
            </a:r>
          </a:p>
          <a:p>
            <a:pPr marL="342900" indent="-342900"/>
            <a:r>
              <a:rPr lang="it-IT" sz="2400" i="1">
                <a:solidFill>
                  <a:srgbClr val="000099"/>
                </a:solidFill>
              </a:rPr>
              <a:t>“I Dirigenti Scolastici sono inquadrati in ruoli di dimensione regionale e </a:t>
            </a:r>
            <a:r>
              <a:rPr lang="it-IT" sz="2400" b="1" i="1">
                <a:solidFill>
                  <a:srgbClr val="000099"/>
                </a:solidFill>
              </a:rPr>
              <a:t>rispondono, in ordine ai risultati, che sono valutati tenuto conto della specificità delle funzioni e sulla base delle verifiche effettuate da un nucleo di valutazione</a:t>
            </a:r>
            <a:r>
              <a:rPr lang="it-IT" sz="2400" i="1">
                <a:solidFill>
                  <a:srgbClr val="000099"/>
                </a:solidFill>
              </a:rPr>
              <a:t> istituito presso l'Amministrazione scolastica regionale, presieduto da un Dirigente e composto da esperti anche non appartenenti all'Amministrazione stessa”.</a:t>
            </a:r>
          </a:p>
          <a:p>
            <a:pPr marL="342900" indent="-342900"/>
            <a:endParaRPr lang="it-IT" sz="2400" i="1">
              <a:solidFill>
                <a:srgbClr val="0000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323850" y="620713"/>
            <a:ext cx="8496300" cy="5957887"/>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defRPr/>
            </a:pPr>
            <a:r>
              <a:rPr lang="it-IT" sz="2800" b="1" dirty="0">
                <a:solidFill>
                  <a:srgbClr val="000099"/>
                </a:solidFill>
                <a:latin typeface="Arial" charset="0"/>
              </a:rPr>
              <a:t>2003 SIVADIS </a:t>
            </a:r>
            <a:r>
              <a:rPr lang="it-IT" sz="2800" dirty="0">
                <a:solidFill>
                  <a:srgbClr val="000099"/>
                </a:solidFill>
                <a:latin typeface="Arial" charset="0"/>
              </a:rPr>
              <a:t>prima sperimentazione</a:t>
            </a:r>
          </a:p>
          <a:p>
            <a:pPr marL="342900" indent="-342900">
              <a:defRPr/>
            </a:pPr>
            <a:endParaRPr lang="it-IT" sz="2800" dirty="0">
              <a:solidFill>
                <a:srgbClr val="000099"/>
              </a:solidFill>
              <a:latin typeface="Arial" charset="0"/>
            </a:endParaRPr>
          </a:p>
          <a:p>
            <a:pPr>
              <a:lnSpc>
                <a:spcPct val="90000"/>
              </a:lnSpc>
              <a:buFont typeface="Wingdings" pitchFamily="2" charset="2"/>
              <a:buNone/>
              <a:defRPr/>
            </a:pPr>
            <a:r>
              <a:rPr lang="it-IT" sz="2800" b="1" dirty="0">
                <a:solidFill>
                  <a:srgbClr val="000099"/>
                </a:solidFill>
                <a:latin typeface="Arial" charset="0"/>
              </a:rPr>
              <a:t>N.3  Sperimentazioni: </a:t>
            </a:r>
            <a:r>
              <a:rPr lang="it-IT" sz="2800" dirty="0">
                <a:solidFill>
                  <a:srgbClr val="000099"/>
                </a:solidFill>
                <a:latin typeface="Arial" charset="0"/>
              </a:rPr>
              <a:t>2.000 Dirigenti Scolastici e circa 250 valutatori. </a:t>
            </a:r>
          </a:p>
          <a:p>
            <a:pPr>
              <a:lnSpc>
                <a:spcPct val="90000"/>
              </a:lnSpc>
              <a:buFont typeface="Wingdings" pitchFamily="2" charset="2"/>
              <a:buNone/>
              <a:defRPr/>
            </a:pPr>
            <a:endParaRPr lang="it-IT" sz="2800" dirty="0">
              <a:solidFill>
                <a:srgbClr val="000099"/>
              </a:solidFill>
              <a:latin typeface="Arial" charset="0"/>
            </a:endParaRPr>
          </a:p>
          <a:p>
            <a:pPr>
              <a:lnSpc>
                <a:spcPct val="90000"/>
              </a:lnSpc>
              <a:buFont typeface="Wingdings" pitchFamily="2" charset="2"/>
              <a:buNone/>
              <a:defRPr/>
            </a:pPr>
            <a:endParaRPr lang="it-IT" sz="2800" dirty="0">
              <a:solidFill>
                <a:srgbClr val="000099"/>
              </a:solidFill>
              <a:latin typeface="Arial" charset="0"/>
            </a:endParaRPr>
          </a:p>
          <a:p>
            <a:pPr>
              <a:lnSpc>
                <a:spcPct val="90000"/>
              </a:lnSpc>
              <a:buFont typeface="Wingdings" pitchFamily="2" charset="2"/>
              <a:buNone/>
              <a:defRPr/>
            </a:pPr>
            <a:r>
              <a:rPr lang="it-IT" sz="2800" b="1" dirty="0">
                <a:solidFill>
                  <a:srgbClr val="000099"/>
                </a:solidFill>
                <a:latin typeface="Arial" charset="0"/>
              </a:rPr>
              <a:t>Monitoraggio INVALSI</a:t>
            </a:r>
            <a:r>
              <a:rPr lang="it-IT" sz="2800" dirty="0">
                <a:solidFill>
                  <a:srgbClr val="000099"/>
                </a:solidFill>
                <a:latin typeface="Arial" charset="0"/>
              </a:rPr>
              <a:t>/SIVADIS, criticità:</a:t>
            </a:r>
          </a:p>
          <a:p>
            <a:pPr>
              <a:lnSpc>
                <a:spcPct val="90000"/>
              </a:lnSpc>
              <a:buFont typeface="Wingdings" pitchFamily="2" charset="2"/>
              <a:buNone/>
              <a:defRPr/>
            </a:pPr>
            <a:r>
              <a:rPr lang="it-IT" sz="2800" i="1" dirty="0">
                <a:solidFill>
                  <a:srgbClr val="000099"/>
                </a:solidFill>
                <a:latin typeface="Arial" charset="0"/>
              </a:rPr>
              <a:t>“la trasparenza delle procedure e l’oggettività dei criteri, l’omogeneità dell’applicazione in campo nazionale e regionale, la ponderazione delle diverse condizioni operative in cui i dirigenti esercitano il loro ruolo, l’assenza di un quadro comune di dati di riferimento”</a:t>
            </a:r>
          </a:p>
          <a:p>
            <a:pPr marL="342900" indent="-342900">
              <a:defRPr/>
            </a:pPr>
            <a:endParaRPr lang="it-IT" sz="2400" dirty="0">
              <a:solidFill>
                <a:srgbClr val="000099"/>
              </a:solidFill>
              <a:latin typeface="Arial" charset="0"/>
            </a:endParaRPr>
          </a:p>
          <a:p>
            <a:pPr marL="342900" indent="-342900">
              <a:defRPr/>
            </a:pPr>
            <a:endParaRPr lang="it-IT" sz="2400" i="1" dirty="0">
              <a:solidFill>
                <a:srgbClr val="000099"/>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95288" y="404813"/>
            <a:ext cx="8353425" cy="5919787"/>
          </a:xfrm>
          <a:prstGeom prst="rect">
            <a:avLst/>
          </a:prstGeom>
          <a:solidFill>
            <a:schemeClr val="accent3">
              <a:lumMod val="40000"/>
              <a:lumOff val="60000"/>
            </a:schemeClr>
          </a:solidFill>
          <a:ln w="76200" cmpd="tri">
            <a:solidFill>
              <a:srgbClr val="CC0000"/>
            </a:solidFill>
            <a:miter lim="800000"/>
            <a:headEnd/>
            <a:tailEnd/>
          </a:ln>
        </p:spPr>
        <p:txBody>
          <a:bodyPr>
            <a:spAutoFit/>
          </a:bodyPr>
          <a:lstStyle/>
          <a:p>
            <a:pPr marL="342900" indent="-342900" algn="just"/>
            <a:r>
              <a:rPr lang="it-IT" sz="2400" b="1" u="sng">
                <a:solidFill>
                  <a:srgbClr val="000099"/>
                </a:solidFill>
              </a:rPr>
              <a:t>2003</a:t>
            </a:r>
          </a:p>
          <a:p>
            <a:pPr marL="342900" indent="-342900" algn="just"/>
            <a:r>
              <a:rPr lang="it-IT" sz="2400" b="1">
                <a:solidFill>
                  <a:srgbClr val="000099"/>
                </a:solidFill>
              </a:rPr>
              <a:t>Legge 53/2003</a:t>
            </a:r>
            <a:r>
              <a:rPr lang="it-IT" sz="2400" b="1" i="1">
                <a:solidFill>
                  <a:srgbClr val="000099"/>
                </a:solidFill>
              </a:rPr>
              <a:t> </a:t>
            </a:r>
          </a:p>
          <a:p>
            <a:pPr marL="342900" indent="-342900" algn="just"/>
            <a:endParaRPr lang="it-IT" sz="2400" b="1" i="1">
              <a:solidFill>
                <a:srgbClr val="000099"/>
              </a:solidFill>
            </a:endParaRPr>
          </a:p>
          <a:p>
            <a:pPr marL="342900" indent="-342900" algn="just"/>
            <a:r>
              <a:rPr lang="it-IT" sz="2400">
                <a:solidFill>
                  <a:srgbClr val="000099"/>
                </a:solidFill>
              </a:rPr>
              <a:t>Art. 3. “Valutazione degli apprendimenti e della qualità del sistema educativo di istruzione e di formazione</a:t>
            </a:r>
            <a:r>
              <a:rPr lang="it-IT" sz="2400" i="1">
                <a:solidFill>
                  <a:srgbClr val="000099"/>
                </a:solidFill>
              </a:rPr>
              <a:t>”. </a:t>
            </a:r>
          </a:p>
          <a:p>
            <a:pPr marL="342900" indent="-342900" algn="just"/>
            <a:endParaRPr lang="it-IT" sz="2400" i="1">
              <a:solidFill>
                <a:srgbClr val="000099"/>
              </a:solidFill>
            </a:endParaRPr>
          </a:p>
          <a:p>
            <a:pPr marL="342900" indent="-342900" algn="just"/>
            <a:r>
              <a:rPr lang="it-IT" sz="2400" i="1">
                <a:solidFill>
                  <a:srgbClr val="000099"/>
                </a:solidFill>
              </a:rPr>
              <a:t>b) ai fini del progressivo miglioramento e dell'armonizzazione della qualità del sistema di istruzione e di formazione, </a:t>
            </a:r>
            <a:r>
              <a:rPr lang="it-IT" sz="2400" b="1" i="1">
                <a:solidFill>
                  <a:srgbClr val="000099"/>
                </a:solidFill>
              </a:rPr>
              <a:t>l'Istituto nazionale per la valutazione del sistema di istruzione effettua verifiche periodiche e sistematiche sulle conoscenze e abilità degli studenti e sulla qualità complessiva dell'offerta formativa</a:t>
            </a:r>
            <a:r>
              <a:rPr lang="it-IT" sz="2400" i="1">
                <a:solidFill>
                  <a:srgbClr val="000099"/>
                </a:solidFill>
              </a:rPr>
              <a:t> delle istituzioni scolastiche e formative; in funzione dei predetti compiti vengono rideterminate le funzioni e la struttura del predetto Istituto.</a:t>
            </a:r>
          </a:p>
          <a:p>
            <a:pPr marL="342900" indent="-342900"/>
            <a:endParaRPr lang="it-IT" b="1" i="1">
              <a:solidFill>
                <a:srgbClr val="0000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ati trasparenti">
  <a:themeElements>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Strati trasparent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ati trasparenti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Strati trasparenti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Strati trasparenti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rati trasparenti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Strati trasparenti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Strati trasparenti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Strati trasparenti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1097</TotalTime>
  <Words>3034</Words>
  <Application>Microsoft Office PowerPoint</Application>
  <PresentationFormat>Presentazione su schermo (4:3)</PresentationFormat>
  <Paragraphs>420</Paragraphs>
  <Slides>64</Slides>
  <Notes>13</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Strati trasparenti</vt:lpstr>
      <vt:lpstr>Il Regolamento sul Sistema Nazionale di Valutazione:  dall’autovalutazione alla rendicontazione </vt:lpstr>
      <vt:lpstr> DPR 28 marzo 2013 n. 80 (G.U. n. 155 del 4 luglio 2013)  IL REGOLAMENTO SUL  SISTEMA NAZIONALE  DI VALUTAZIONE  IN MATERIA DI  ISTRUZIONE E FORMAZIONE     </vt:lpstr>
      <vt:lpstr> Per non dimenticare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 IL “SISTEMA” DI VALUTAZIONE  IN ITALIA …  </vt:lpstr>
      <vt:lpstr>Diapositiva 17</vt:lpstr>
      <vt:lpstr>Diapositiva 18</vt:lpstr>
      <vt:lpstr>Diapositiva 19</vt:lpstr>
      <vt:lpstr>Diapositiva 20</vt:lpstr>
      <vt:lpstr>Diapositiva 21</vt:lpstr>
      <vt:lpstr>Diapositiva 22</vt:lpstr>
      <vt:lpstr>Diapositiva 23</vt:lpstr>
      <vt:lpstr>  Tre consapevolezze</vt:lpstr>
      <vt:lpstr>Diapositiva 25</vt:lpstr>
      <vt:lpstr>Diapositiva 26</vt:lpstr>
      <vt:lpstr>Diapositiva 27</vt:lpstr>
      <vt:lpstr>Diapositiva 28</vt:lpstr>
      <vt:lpstr>Diapositiva 29</vt:lpstr>
      <vt:lpstr>Diapositiva 30</vt:lpstr>
      <vt:lpstr>Diapositiva 31</vt:lpstr>
      <vt:lpstr>Diapositiva 32</vt:lpstr>
      <vt:lpstr>Divari di apprendimento in Matematica e Scienze in terza media a parità di altre condizioni (differenza  di punteggio nelle prove standardizzate)</vt:lpstr>
      <vt:lpstr>Rimuovere gli ostacoli  </vt:lpstr>
      <vt:lpstr>Rimuovere gli ostacoli</vt:lpstr>
      <vt:lpstr>Diapositiva 36</vt:lpstr>
      <vt:lpstr>Diapositiva 37</vt:lpstr>
      <vt:lpstr>Diapositiva 38</vt:lpstr>
      <vt:lpstr>Diapositiva 39</vt:lpstr>
      <vt:lpstr>Diapositiva 40</vt:lpstr>
      <vt:lpstr>Diapositiva 41</vt:lpstr>
      <vt:lpstr>Diapositiva 42</vt:lpstr>
      <vt:lpstr>Diapositiva 43</vt:lpstr>
      <vt:lpstr>Diapositiva 44</vt:lpstr>
      <vt:lpstr>In prospettiva</vt:lpstr>
      <vt:lpstr>Diapositiva 46</vt:lpstr>
      <vt:lpstr>Diapositiva 47</vt:lpstr>
      <vt:lpstr>Diapositiva 48</vt:lpstr>
      <vt:lpstr>Diapositiva 49</vt:lpstr>
      <vt:lpstr>Diapositiva 50</vt:lpstr>
      <vt:lpstr>Diapositiva 51</vt:lpstr>
      <vt:lpstr>Diapositiva 52</vt:lpstr>
      <vt:lpstr>Dall’accountability  al Bilancio sociale</vt:lpstr>
      <vt:lpstr>Il bilancio sociale  come immagine collettiva:  rappresenta il bisogno della scuola di avere uno strumento per darsi un’identità e diffonderla. Dentro questa forma non è tanto importante la condivisione dell’identità quanto la sua diffusione. Pertanto molta cura sarà data all’opuscolo del bilancio sociale …</vt:lpstr>
      <vt:lpstr>             Il bilancio sociale  come comunicazione:  rappresenta il bisogno della scuola di curare le forme di comunicazione e di rivolgerle in modo particolare ai propri stakeholder. In questo caso la comunicazione è mirata e tende a rafforzare le alleanze con alcuni particolari portatori di interessi. Qui la pubblicazione del bilancio sociale è opportuno risulti ben curata e soprattutto ben definita nelle parti di particolare interesse per gli stakeholder. </vt:lpstr>
      <vt:lpstr>                        Il bilancio sociale  come partecipazione:  rappresenta il bisogno della scuola di trovare forme e strumenti per sviluppare legami con i propri stakeholder. Qui l’attenzione non è posta in modo esclusivo sul passaggio di informazioni, bensì sulla partecipazione diretta. La presenza collaborativa degli stakeholder e il loro contributo alla realizzazione del bilancio sociale è l’elemento di qualità. La pubblicazione risulta secondaria rispetto al processo, anzi la stessa pubblicazione ha lo scopo di rafforzare il processo di partecipazione.      </vt:lpstr>
      <vt:lpstr>                   Il bilancio sociale  come organizzazione strategica:  rappresenta il bisogno della scuola di ridefinire la propria organizzazione. Il bilancio sociale è uno strumento che implica un’idea di scuola, di conseguenza quest’idea prima deve essere nell’organizzazione del servizio e solo dopo può trovare pubblica evidenza attraverso il bilancio sociale. La stessa pubblicazione cerca di dare una rappresentazione effettiva del servizio scolastico anche con elementi di criticità ed obiettivi di miglioramento. </vt:lpstr>
      <vt:lpstr>                        Il bilancio sociale  come responsabilità ed etica sociale:  rappresenta il bisogno della scuola di contribuire alla crescita della comunità. Questa forma è attenta ai precedenti passaggi, ma non è piegata in modo esclusivo su questi. L’obiettivo prioritario è realizzare la propria missione ma dentro un contesto di appartenenza. In questa prospettiva si cresce se si cresce insieme, e il bilancio sociale è uno strumento per rendere conto con responsabilità del percorso svolto. Qui potrebbe essere definito: bilancio di ricaduta sociale.      </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damiano</dc:creator>
  <cp:lastModifiedBy>Damiano Previtali</cp:lastModifiedBy>
  <cp:revision>55</cp:revision>
  <dcterms:created xsi:type="dcterms:W3CDTF">2007-05-06T08:39:51Z</dcterms:created>
  <dcterms:modified xsi:type="dcterms:W3CDTF">2014-03-16T11:41:35Z</dcterms:modified>
</cp:coreProperties>
</file>